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8" r:id="rId3"/>
    <p:sldId id="257" r:id="rId4"/>
    <p:sldId id="259" r:id="rId5"/>
    <p:sldId id="260" r:id="rId6"/>
    <p:sldId id="261" r:id="rId7"/>
    <p:sldId id="263" r:id="rId8"/>
    <p:sldId id="262" r:id="rId9"/>
    <p:sldId id="266" r:id="rId10"/>
    <p:sldId id="267" r:id="rId11"/>
    <p:sldId id="268" r:id="rId12"/>
    <p:sldId id="269" r:id="rId13"/>
    <p:sldId id="264" r:id="rId14"/>
    <p:sldId id="265" r:id="rId15"/>
    <p:sldId id="271" r:id="rId16"/>
    <p:sldId id="272" r:id="rId17"/>
    <p:sldId id="270"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3" d="100"/>
          <a:sy n="53" d="100"/>
        </p:scale>
        <p:origin x="1890"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F72B0DC-83CF-423A-928A-C490806EF82D}" type="datetimeFigureOut">
              <a:rPr lang="es-ES" smtClean="0"/>
              <a:t>15/01/2014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351197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72B0DC-83CF-423A-928A-C490806EF82D}" type="datetimeFigureOut">
              <a:rPr lang="es-ES" smtClean="0"/>
              <a:t>15/01/2014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315503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72B0DC-83CF-423A-928A-C490806EF82D}" type="datetimeFigureOut">
              <a:rPr lang="es-ES" smtClean="0"/>
              <a:t>15/01/2014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6C2166-2BBD-4944-9E3A-17105BF69F57}"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1032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72B0DC-83CF-423A-928A-C490806EF82D}" type="datetimeFigureOut">
              <a:rPr lang="es-ES" smtClean="0"/>
              <a:t>15/01/2014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3101730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72B0DC-83CF-423A-928A-C490806EF82D}" type="datetimeFigureOut">
              <a:rPr lang="es-ES" smtClean="0"/>
              <a:t>15/01/2014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6C2166-2BBD-4944-9E3A-17105BF69F57}"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8830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72B0DC-83CF-423A-928A-C490806EF82D}" type="datetimeFigureOut">
              <a:rPr lang="es-ES" smtClean="0"/>
              <a:t>15/01/2014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261097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72B0DC-83CF-423A-928A-C490806EF82D}" type="datetimeFigureOut">
              <a:rPr lang="es-ES" smtClean="0"/>
              <a:t>15/01/2014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1159286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72B0DC-83CF-423A-928A-C490806EF82D}" type="datetimeFigureOut">
              <a:rPr lang="es-ES" smtClean="0"/>
              <a:t>15/01/2014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289537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72B0DC-83CF-423A-928A-C490806EF82D}" type="datetimeFigureOut">
              <a:rPr lang="es-ES" smtClean="0"/>
              <a:t>15/01/2014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171977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72B0DC-83CF-423A-928A-C490806EF82D}" type="datetimeFigureOut">
              <a:rPr lang="es-ES" smtClean="0"/>
              <a:t>15/01/2014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325208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F72B0DC-83CF-423A-928A-C490806EF82D}" type="datetimeFigureOut">
              <a:rPr lang="es-ES" smtClean="0"/>
              <a:t>15/01/2014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181697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F72B0DC-83CF-423A-928A-C490806EF82D}" type="datetimeFigureOut">
              <a:rPr lang="es-ES" smtClean="0"/>
              <a:t>15/01/2014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324771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F72B0DC-83CF-423A-928A-C490806EF82D}" type="datetimeFigureOut">
              <a:rPr lang="es-ES" smtClean="0"/>
              <a:t>15/01/2014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361984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2B0DC-83CF-423A-928A-C490806EF82D}" type="datetimeFigureOut">
              <a:rPr lang="es-ES" smtClean="0"/>
              <a:t>15/01/2014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130085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F72B0DC-83CF-423A-928A-C490806EF82D}" type="datetimeFigureOut">
              <a:rPr lang="es-ES" smtClean="0"/>
              <a:t>15/01/2014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338531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F72B0DC-83CF-423A-928A-C490806EF82D}" type="datetimeFigureOut">
              <a:rPr lang="es-ES" smtClean="0"/>
              <a:t>15/01/2014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6C2166-2BBD-4944-9E3A-17105BF69F57}" type="slidenum">
              <a:rPr lang="es-ES" smtClean="0"/>
              <a:t>‹Nº›</a:t>
            </a:fld>
            <a:endParaRPr lang="es-ES"/>
          </a:p>
        </p:txBody>
      </p:sp>
    </p:spTree>
    <p:extLst>
      <p:ext uri="{BB962C8B-B14F-4D97-AF65-F5344CB8AC3E}">
        <p14:creationId xmlns:p14="http://schemas.microsoft.com/office/powerpoint/2010/main" val="250907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72B0DC-83CF-423A-928A-C490806EF82D}" type="datetimeFigureOut">
              <a:rPr lang="es-ES" smtClean="0"/>
              <a:t>15/01/2014</a:t>
            </a:fld>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E6C2166-2BBD-4944-9E3A-17105BF69F57}" type="slidenum">
              <a:rPr lang="es-ES" smtClean="0"/>
              <a:t>‹Nº›</a:t>
            </a:fld>
            <a:endParaRPr lang="es-ES"/>
          </a:p>
        </p:txBody>
      </p:sp>
    </p:spTree>
    <p:extLst>
      <p:ext uri="{BB962C8B-B14F-4D97-AF65-F5344CB8AC3E}">
        <p14:creationId xmlns:p14="http://schemas.microsoft.com/office/powerpoint/2010/main" val="11578893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95450" y="2586"/>
            <a:ext cx="9144000" cy="2387600"/>
          </a:xfrm>
        </p:spPr>
        <p:txBody>
          <a:bodyPr>
            <a:normAutofit/>
          </a:bodyPr>
          <a:lstStyle/>
          <a:p>
            <a:r>
              <a:rPr lang="es-ES" sz="13800" b="1" dirty="0">
                <a:latin typeface="Berlin Sans FB Demi" panose="020E0802020502020306" pitchFamily="34" charset="0"/>
                <a:ea typeface="BatangChe" panose="02030609000101010101" pitchFamily="49" charset="-127"/>
              </a:rPr>
              <a:t>Volumen</a:t>
            </a:r>
          </a:p>
        </p:txBody>
      </p:sp>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663" y="2390186"/>
            <a:ext cx="5448674" cy="3942034"/>
          </a:xfrm>
          <a:prstGeom prst="rect">
            <a:avLst/>
          </a:prstGeom>
        </p:spPr>
      </p:pic>
    </p:spTree>
    <p:extLst>
      <p:ext uri="{BB962C8B-B14F-4D97-AF65-F5344CB8AC3E}">
        <p14:creationId xmlns:p14="http://schemas.microsoft.com/office/powerpoint/2010/main" val="429276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1468" y="860612"/>
            <a:ext cx="6347713" cy="1320800"/>
          </a:xfrm>
        </p:spPr>
        <p:txBody>
          <a:bodyPr>
            <a:normAutofit/>
          </a:bodyPr>
          <a:lstStyle/>
          <a:p>
            <a:pPr algn="ctr"/>
            <a:r>
              <a:rPr lang="es-ES" sz="2400" b="1" dirty="0" smtClean="0">
                <a:solidFill>
                  <a:schemeClr val="tx1"/>
                </a:solidFill>
              </a:rPr>
              <a:t>Hoja de trabajo</a:t>
            </a:r>
            <a:endParaRPr lang="es-ES" sz="2400" b="1" dirty="0">
              <a:solidFill>
                <a:schemeClr val="tx1"/>
              </a:solidFill>
            </a:endParaRPr>
          </a:p>
        </p:txBody>
      </p:sp>
      <p:pic>
        <p:nvPicPr>
          <p:cNvPr id="5" name="Imagen 4"/>
          <p:cNvPicPr>
            <a:picLocks noChangeAspect="1"/>
          </p:cNvPicPr>
          <p:nvPr/>
        </p:nvPicPr>
        <p:blipFill rotWithShape="1">
          <a:blip r:embed="rId2"/>
          <a:srcRect l="8199" t="54614" r="65596" b="9510"/>
          <a:stretch/>
        </p:blipFill>
        <p:spPr>
          <a:xfrm>
            <a:off x="1393371" y="1930400"/>
            <a:ext cx="6165810" cy="3272972"/>
          </a:xfrm>
          <a:prstGeom prst="rect">
            <a:avLst/>
          </a:prstGeom>
        </p:spPr>
      </p:pic>
    </p:spTree>
    <p:extLst>
      <p:ext uri="{BB962C8B-B14F-4D97-AF65-F5344CB8AC3E}">
        <p14:creationId xmlns:p14="http://schemas.microsoft.com/office/powerpoint/2010/main" val="1870923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2346" t="17890" r="27637" b="46799"/>
          <a:stretch/>
        </p:blipFill>
        <p:spPr>
          <a:xfrm>
            <a:off x="0" y="631896"/>
            <a:ext cx="4930588" cy="3260970"/>
          </a:xfrm>
          <a:prstGeom prst="rect">
            <a:avLst/>
          </a:prstGeom>
        </p:spPr>
      </p:pic>
      <p:pic>
        <p:nvPicPr>
          <p:cNvPr id="5" name="Imagen 4"/>
          <p:cNvPicPr>
            <a:picLocks noChangeAspect="1"/>
          </p:cNvPicPr>
          <p:nvPr/>
        </p:nvPicPr>
        <p:blipFill rotWithShape="1">
          <a:blip r:embed="rId3"/>
          <a:srcRect l="42560" t="64890" r="26849" b="9620"/>
          <a:stretch/>
        </p:blipFill>
        <p:spPr>
          <a:xfrm>
            <a:off x="161362" y="3892866"/>
            <a:ext cx="4930589" cy="2309825"/>
          </a:xfrm>
          <a:prstGeom prst="rect">
            <a:avLst/>
          </a:prstGeom>
        </p:spPr>
      </p:pic>
      <p:pic>
        <p:nvPicPr>
          <p:cNvPr id="6" name="Imagen 5"/>
          <p:cNvPicPr>
            <a:picLocks noChangeAspect="1"/>
          </p:cNvPicPr>
          <p:nvPr/>
        </p:nvPicPr>
        <p:blipFill rotWithShape="1">
          <a:blip r:embed="rId4"/>
          <a:srcRect l="42559" t="62930" r="28916" b="12806"/>
          <a:stretch/>
        </p:blipFill>
        <p:spPr>
          <a:xfrm>
            <a:off x="5091951" y="1930686"/>
            <a:ext cx="4052049" cy="2336514"/>
          </a:xfrm>
          <a:prstGeom prst="rect">
            <a:avLst/>
          </a:prstGeom>
        </p:spPr>
      </p:pic>
    </p:spTree>
    <p:extLst>
      <p:ext uri="{BB962C8B-B14F-4D97-AF65-F5344CB8AC3E}">
        <p14:creationId xmlns:p14="http://schemas.microsoft.com/office/powerpoint/2010/main" val="2210756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a:xfrm>
            <a:off x="986117" y="3245223"/>
            <a:ext cx="5844989" cy="1846729"/>
          </a:xfrm>
          <a:ln w="76200">
            <a:solidFill>
              <a:schemeClr val="tx1"/>
            </a:solidFill>
          </a:ln>
        </p:spPr>
        <p:txBody>
          <a:bodyPr/>
          <a:lstStyle/>
          <a:p>
            <a:endParaRPr lang="es-ES" dirty="0"/>
          </a:p>
        </p:txBody>
      </p:sp>
      <p:pic>
        <p:nvPicPr>
          <p:cNvPr id="4" name="Imagen 3"/>
          <p:cNvPicPr>
            <a:picLocks noChangeAspect="1"/>
          </p:cNvPicPr>
          <p:nvPr/>
        </p:nvPicPr>
        <p:blipFill rotWithShape="1">
          <a:blip r:embed="rId2"/>
          <a:srcRect l="38562" t="32536" r="27126" b="45650"/>
          <a:stretch/>
        </p:blipFill>
        <p:spPr>
          <a:xfrm>
            <a:off x="609599" y="609600"/>
            <a:ext cx="6347713" cy="2268863"/>
          </a:xfrm>
          <a:prstGeom prst="rect">
            <a:avLst/>
          </a:prstGeom>
        </p:spPr>
      </p:pic>
    </p:spTree>
    <p:extLst>
      <p:ext uri="{BB962C8B-B14F-4D97-AF65-F5344CB8AC3E}">
        <p14:creationId xmlns:p14="http://schemas.microsoft.com/office/powerpoint/2010/main" val="3857771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2901" y="2895600"/>
            <a:ext cx="8382000" cy="1885950"/>
          </a:xfrm>
        </p:spPr>
        <p:txBody>
          <a:bodyPr>
            <a:noAutofit/>
          </a:bodyPr>
          <a:lstStyle/>
          <a:p>
            <a:pPr algn="ctr"/>
            <a:r>
              <a:rPr lang="es-ES" sz="6000" b="1" dirty="0" smtClean="0">
                <a:solidFill>
                  <a:schemeClr val="tx1"/>
                </a:solidFill>
                <a:latin typeface="Forte" panose="03060902040502070203" pitchFamily="66" charset="0"/>
              </a:rPr>
              <a:t>Prismas triangulares</a:t>
            </a:r>
            <a:endParaRPr lang="es-ES" sz="6000" b="1" dirty="0">
              <a:solidFill>
                <a:schemeClr val="tx1"/>
              </a:solidFill>
              <a:latin typeface="Forte" panose="03060902040502070203" pitchFamily="66" charset="0"/>
            </a:endParaRPr>
          </a:p>
        </p:txBody>
      </p:sp>
    </p:spTree>
    <p:extLst>
      <p:ext uri="{BB962C8B-B14F-4D97-AF65-F5344CB8AC3E}">
        <p14:creationId xmlns:p14="http://schemas.microsoft.com/office/powerpoint/2010/main" val="749536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94743" y="290285"/>
            <a:ext cx="2573140" cy="461665"/>
          </a:xfrm>
          <a:prstGeom prst="rect">
            <a:avLst/>
          </a:prstGeom>
          <a:noFill/>
        </p:spPr>
        <p:txBody>
          <a:bodyPr wrap="none" rtlCol="0">
            <a:spAutoFit/>
          </a:bodyPr>
          <a:lstStyle/>
          <a:p>
            <a:r>
              <a:rPr lang="es-ES" sz="2400" b="1" dirty="0"/>
              <a:t>TEMA: VOLUMEN</a:t>
            </a:r>
          </a:p>
        </p:txBody>
      </p:sp>
      <p:graphicFrame>
        <p:nvGraphicFramePr>
          <p:cNvPr id="6" name="Tabla 5"/>
          <p:cNvGraphicFramePr>
            <a:graphicFrameLocks noGrp="1"/>
          </p:cNvGraphicFramePr>
          <p:nvPr>
            <p:extLst>
              <p:ext uri="{D42A27DB-BD31-4B8C-83A1-F6EECF244321}">
                <p14:modId xmlns:p14="http://schemas.microsoft.com/office/powerpoint/2010/main" val="2478725206"/>
              </p:ext>
            </p:extLst>
          </p:nvPr>
        </p:nvGraphicFramePr>
        <p:xfrm>
          <a:off x="0" y="971551"/>
          <a:ext cx="9144000" cy="5587047"/>
        </p:xfrm>
        <a:graphic>
          <a:graphicData uri="http://schemas.openxmlformats.org/drawingml/2006/table">
            <a:tbl>
              <a:tblPr>
                <a:tableStyleId>{E8B1032C-EA38-4F05-BA0D-38AFFFC7BED3}</a:tableStyleId>
              </a:tblPr>
              <a:tblGrid>
                <a:gridCol w="3009900"/>
                <a:gridCol w="1676400"/>
                <a:gridCol w="4457700"/>
              </a:tblGrid>
              <a:tr h="976853">
                <a:tc>
                  <a:txBody>
                    <a:bodyPr/>
                    <a:lstStyle/>
                    <a:p>
                      <a:pPr algn="ctr">
                        <a:lnSpc>
                          <a:spcPct val="115000"/>
                        </a:lnSpc>
                        <a:spcAft>
                          <a:spcPts val="0"/>
                        </a:spcAft>
                      </a:pPr>
                      <a:r>
                        <a:rPr lang="es-ES" sz="1400" b="1" dirty="0">
                          <a:effectLst/>
                          <a:latin typeface="Berlin Sans FB" panose="020E0602020502020306" pitchFamily="34" charset="0"/>
                        </a:rPr>
                        <a:t>COMPETENCIAS QUE SE FAVORECEN</a:t>
                      </a:r>
                      <a:endParaRPr lang="es-ES" sz="1400" b="1" dirty="0">
                        <a:effectLst/>
                        <a:latin typeface="Berlin Sans FB" panose="020E0602020502020306" pitchFamily="34" charset="0"/>
                        <a:ea typeface="Times New Roman" panose="02020603050405020304" pitchFamily="18" charset="0"/>
                      </a:endParaRPr>
                    </a:p>
                  </a:txBody>
                  <a:tcPr marL="57306" marR="57306" marT="0" marB="0"/>
                </a:tc>
                <a:tc>
                  <a:txBody>
                    <a:bodyPr/>
                    <a:lstStyle/>
                    <a:p>
                      <a:pPr algn="ctr">
                        <a:lnSpc>
                          <a:spcPct val="115000"/>
                        </a:lnSpc>
                        <a:spcAft>
                          <a:spcPts val="0"/>
                        </a:spcAft>
                      </a:pPr>
                      <a:r>
                        <a:rPr lang="es-ES" sz="1400" b="1" dirty="0">
                          <a:effectLst/>
                          <a:latin typeface="Berlin Sans FB" panose="020E0602020502020306" pitchFamily="34" charset="0"/>
                        </a:rPr>
                        <a:t>CONOCIMIENTOS</a:t>
                      </a:r>
                    </a:p>
                    <a:p>
                      <a:pPr algn="ctr">
                        <a:lnSpc>
                          <a:spcPct val="115000"/>
                        </a:lnSpc>
                        <a:spcAft>
                          <a:spcPts val="0"/>
                        </a:spcAft>
                      </a:pPr>
                      <a:r>
                        <a:rPr lang="es-ES" sz="1400" b="1" dirty="0">
                          <a:effectLst/>
                          <a:latin typeface="Berlin Sans FB" panose="020E0602020502020306" pitchFamily="34" charset="0"/>
                        </a:rPr>
                        <a:t>Y HABILIDADES</a:t>
                      </a:r>
                    </a:p>
                    <a:p>
                      <a:pPr algn="ctr">
                        <a:lnSpc>
                          <a:spcPct val="115000"/>
                        </a:lnSpc>
                        <a:spcAft>
                          <a:spcPts val="0"/>
                        </a:spcAft>
                      </a:pPr>
                      <a:r>
                        <a:rPr lang="es-ES" sz="1400" b="1" dirty="0">
                          <a:effectLst/>
                          <a:latin typeface="Berlin Sans FB" panose="020E0602020502020306" pitchFamily="34" charset="0"/>
                        </a:rPr>
                        <a:t>(APARTADOS)</a:t>
                      </a:r>
                      <a:endParaRPr lang="es-ES" sz="1400" b="1" dirty="0">
                        <a:effectLst/>
                        <a:latin typeface="Berlin Sans FB" panose="020E0602020502020306" pitchFamily="34" charset="0"/>
                        <a:ea typeface="Times New Roman" panose="02020603050405020304" pitchFamily="18" charset="0"/>
                      </a:endParaRPr>
                    </a:p>
                  </a:txBody>
                  <a:tcPr marL="57306" marR="57306" marT="0" marB="0"/>
                </a:tc>
                <a:tc>
                  <a:txBody>
                    <a:bodyPr/>
                    <a:lstStyle/>
                    <a:p>
                      <a:pPr algn="ctr">
                        <a:lnSpc>
                          <a:spcPct val="115000"/>
                        </a:lnSpc>
                        <a:spcAft>
                          <a:spcPts val="0"/>
                        </a:spcAft>
                      </a:pPr>
                      <a:r>
                        <a:rPr lang="es-ES" sz="1400" b="1" dirty="0">
                          <a:effectLst/>
                          <a:latin typeface="Berlin Sans FB" panose="020E0602020502020306" pitchFamily="34" charset="0"/>
                        </a:rPr>
                        <a:t> </a:t>
                      </a:r>
                    </a:p>
                    <a:p>
                      <a:pPr algn="ctr">
                        <a:lnSpc>
                          <a:spcPct val="115000"/>
                        </a:lnSpc>
                        <a:spcAft>
                          <a:spcPts val="0"/>
                        </a:spcAft>
                      </a:pPr>
                      <a:r>
                        <a:rPr lang="es-ES" sz="1400" b="1" dirty="0" smtClean="0">
                          <a:effectLst/>
                          <a:latin typeface="Berlin Sans FB" panose="020E0602020502020306" pitchFamily="34" charset="0"/>
                        </a:rPr>
                        <a:t>ACTIVIDADES DIDÁCTICAS</a:t>
                      </a:r>
                      <a:endParaRPr lang="es-ES" sz="1400" b="1" dirty="0">
                        <a:effectLst/>
                        <a:latin typeface="Berlin Sans FB" panose="020E0602020502020306" pitchFamily="34" charset="0"/>
                        <a:ea typeface="Times New Roman" panose="02020603050405020304" pitchFamily="18" charset="0"/>
                      </a:endParaRPr>
                    </a:p>
                  </a:txBody>
                  <a:tcPr marL="57306" marR="57306" marT="0" marB="0"/>
                </a:tc>
              </a:tr>
              <a:tr h="1830601">
                <a:tc>
                  <a:txBody>
                    <a:bodyPr/>
                    <a:lstStyle/>
                    <a:p>
                      <a:pPr algn="l">
                        <a:lnSpc>
                          <a:spcPct val="115000"/>
                        </a:lnSpc>
                        <a:spcAft>
                          <a:spcPts val="0"/>
                        </a:spcAft>
                      </a:pPr>
                      <a:r>
                        <a:rPr lang="es-ES" sz="1400" dirty="0">
                          <a:effectLst/>
                          <a:latin typeface="Berlin Sans FB" panose="020E0602020502020306" pitchFamily="34" charset="0"/>
                        </a:rPr>
                        <a:t> </a:t>
                      </a:r>
                    </a:p>
                    <a:p>
                      <a:pPr algn="l">
                        <a:lnSpc>
                          <a:spcPct val="115000"/>
                        </a:lnSpc>
                        <a:spcAft>
                          <a:spcPts val="0"/>
                        </a:spcAft>
                      </a:pPr>
                      <a:r>
                        <a:rPr lang="es-ES" sz="1400" dirty="0">
                          <a:effectLst/>
                          <a:latin typeface="Berlin Sans FB" panose="020E0602020502020306" pitchFamily="34" charset="0"/>
                        </a:rPr>
                        <a:t>Resolver problemas de manera autónoma.</a:t>
                      </a:r>
                    </a:p>
                    <a:p>
                      <a:pPr algn="l">
                        <a:lnSpc>
                          <a:spcPct val="115000"/>
                        </a:lnSpc>
                        <a:spcAft>
                          <a:spcPts val="0"/>
                        </a:spcAft>
                      </a:pPr>
                      <a:r>
                        <a:rPr lang="es-ES" sz="1400" dirty="0">
                          <a:effectLst/>
                          <a:latin typeface="Berlin Sans FB" panose="020E0602020502020306" pitchFamily="34" charset="0"/>
                        </a:rPr>
                        <a:t> </a:t>
                      </a:r>
                    </a:p>
                    <a:p>
                      <a:pPr algn="l">
                        <a:lnSpc>
                          <a:spcPct val="115000"/>
                        </a:lnSpc>
                        <a:spcAft>
                          <a:spcPts val="0"/>
                        </a:spcAft>
                      </a:pPr>
                      <a:r>
                        <a:rPr lang="es-ES" sz="1400" dirty="0">
                          <a:effectLst/>
                          <a:latin typeface="Berlin Sans FB" panose="020E0602020502020306" pitchFamily="34" charset="0"/>
                        </a:rPr>
                        <a:t>Validar procedimientos y resultados.</a:t>
                      </a:r>
                    </a:p>
                    <a:p>
                      <a:pPr algn="l">
                        <a:lnSpc>
                          <a:spcPct val="115000"/>
                        </a:lnSpc>
                        <a:spcAft>
                          <a:spcPts val="0"/>
                        </a:spcAft>
                      </a:pPr>
                      <a:r>
                        <a:rPr lang="es-ES" sz="1400" dirty="0">
                          <a:effectLst/>
                          <a:latin typeface="Berlin Sans FB" panose="020E0602020502020306" pitchFamily="34" charset="0"/>
                        </a:rPr>
                        <a:t> </a:t>
                      </a:r>
                    </a:p>
                    <a:p>
                      <a:pPr algn="l">
                        <a:lnSpc>
                          <a:spcPct val="115000"/>
                        </a:lnSpc>
                        <a:spcAft>
                          <a:spcPts val="0"/>
                        </a:spcAft>
                      </a:pPr>
                      <a:r>
                        <a:rPr lang="es-ES" sz="1400" dirty="0">
                          <a:effectLst/>
                          <a:latin typeface="Berlin Sans FB" panose="020E0602020502020306" pitchFamily="34" charset="0"/>
                        </a:rPr>
                        <a:t>Comunicar información matemática.</a:t>
                      </a:r>
                    </a:p>
                    <a:p>
                      <a:pPr algn="l">
                        <a:lnSpc>
                          <a:spcPct val="115000"/>
                        </a:lnSpc>
                        <a:spcAft>
                          <a:spcPts val="0"/>
                        </a:spcAft>
                      </a:pPr>
                      <a:r>
                        <a:rPr lang="es-ES" sz="1400" dirty="0">
                          <a:effectLst/>
                          <a:latin typeface="Berlin Sans FB" panose="020E0602020502020306" pitchFamily="34" charset="0"/>
                        </a:rPr>
                        <a:t> </a:t>
                      </a:r>
                      <a:endParaRPr lang="es-ES" sz="1400" dirty="0">
                        <a:effectLst/>
                        <a:latin typeface="Berlin Sans FB" panose="020E0602020502020306" pitchFamily="34" charset="0"/>
                        <a:ea typeface="Times New Roman" panose="02020603050405020304" pitchFamily="18" charset="0"/>
                      </a:endParaRPr>
                    </a:p>
                  </a:txBody>
                  <a:tcPr marL="57306" marR="57306" marT="0" marB="0"/>
                </a:tc>
                <a:tc rowSpan="5">
                  <a:txBody>
                    <a:bodyPr/>
                    <a:lstStyle/>
                    <a:p>
                      <a:pPr algn="l">
                        <a:lnSpc>
                          <a:spcPct val="115000"/>
                        </a:lnSpc>
                        <a:spcAft>
                          <a:spcPts val="0"/>
                        </a:spcAft>
                        <a:tabLst>
                          <a:tab pos="800100" algn="l"/>
                        </a:tabLst>
                      </a:pPr>
                      <a:r>
                        <a:rPr lang="es-ES" sz="1400" dirty="0">
                          <a:effectLst/>
                          <a:latin typeface="Berlin Sans FB" panose="020E0602020502020306" pitchFamily="34" charset="0"/>
                        </a:rPr>
                        <a:t>	</a:t>
                      </a:r>
                    </a:p>
                    <a:p>
                      <a:pPr algn="l">
                        <a:lnSpc>
                          <a:spcPct val="115000"/>
                        </a:lnSpc>
                        <a:spcAft>
                          <a:spcPts val="0"/>
                        </a:spcAft>
                      </a:pPr>
                      <a:r>
                        <a:rPr lang="es-ES" sz="1400" kern="1400" dirty="0">
                          <a:effectLst/>
                          <a:latin typeface="Berlin Sans FB" panose="020E0602020502020306" pitchFamily="34" charset="0"/>
                        </a:rPr>
                        <a:t>Calcular el volumen de prismas rectos construidos con cubos.</a:t>
                      </a:r>
                      <a:endParaRPr lang="es-ES" sz="1400" dirty="0">
                        <a:effectLst/>
                        <a:latin typeface="Berlin Sans FB" panose="020E0602020502020306" pitchFamily="34" charset="0"/>
                        <a:ea typeface="Times New Roman" panose="02020603050405020304" pitchFamily="18" charset="0"/>
                      </a:endParaRPr>
                    </a:p>
                  </a:txBody>
                  <a:tcPr marL="57306" marR="57306" marT="0" marB="0"/>
                </a:tc>
                <a:tc rowSpan="5">
                  <a:txBody>
                    <a:bodyPr/>
                    <a:lstStyle/>
                    <a:p>
                      <a:pPr algn="l">
                        <a:lnSpc>
                          <a:spcPct val="115000"/>
                        </a:lnSpc>
                        <a:spcAft>
                          <a:spcPts val="0"/>
                        </a:spcAft>
                      </a:pPr>
                      <a:r>
                        <a:rPr lang="es-ES" sz="1400" kern="1400" dirty="0">
                          <a:effectLst/>
                          <a:latin typeface="Berlin Sans FB" panose="020E0602020502020306" pitchFamily="34" charset="0"/>
                        </a:rPr>
                        <a:t>Que el alumno:</a:t>
                      </a:r>
                    </a:p>
                    <a:p>
                      <a:pPr algn="l">
                        <a:lnSpc>
                          <a:spcPct val="115000"/>
                        </a:lnSpc>
                        <a:spcAft>
                          <a:spcPts val="0"/>
                        </a:spcAft>
                      </a:pPr>
                      <a:r>
                        <a:rPr lang="es-ES" sz="1400" b="1" kern="1400" dirty="0">
                          <a:effectLst/>
                          <a:latin typeface="Berlin Sans FB" panose="020E0602020502020306" pitchFamily="34" charset="0"/>
                        </a:rPr>
                        <a:t>Inicio:</a:t>
                      </a:r>
                      <a:r>
                        <a:rPr lang="es-ES" sz="1400" b="1" kern="1400" dirty="0">
                          <a:effectLst/>
                          <a:highlight>
                            <a:srgbClr val="FFFF00"/>
                          </a:highlight>
                          <a:latin typeface="Berlin Sans FB" panose="020E0602020502020306" pitchFamily="34" charset="0"/>
                        </a:rPr>
                        <a:t> </a:t>
                      </a:r>
                      <a:endParaRPr lang="es-ES" sz="1400" b="1" kern="1400" dirty="0">
                        <a:effectLst/>
                        <a:latin typeface="Berlin Sans FB" panose="020E0602020502020306" pitchFamily="34" charset="0"/>
                      </a:endParaRPr>
                    </a:p>
                    <a:p>
                      <a:pPr marL="342900" lvl="0" indent="-342900" algn="l">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Observe los cuerpos geométricos y responda las siguientes preguntas en su cuaderno: ¿Qué diferencias encuentras en este cuerpo geométrico en comparación con los de la clase pasada?, ¿Conoces su nombre?  y ¿Qué características </a:t>
                      </a:r>
                      <a:r>
                        <a:rPr lang="es-ES" sz="1400" kern="1400" dirty="0" smtClean="0">
                          <a:effectLst/>
                          <a:latin typeface="Berlin Sans FB" panose="020E0602020502020306" pitchFamily="34" charset="0"/>
                        </a:rPr>
                        <a:t>tiene?</a:t>
                      </a:r>
                    </a:p>
                    <a:p>
                      <a:pPr marL="0" lvl="0" indent="0" algn="l">
                        <a:lnSpc>
                          <a:spcPct val="115000"/>
                        </a:lnSpc>
                        <a:spcAft>
                          <a:spcPts val="0"/>
                        </a:spcAft>
                        <a:buFont typeface="Symbol" panose="05050102010706020507" pitchFamily="18" charset="2"/>
                        <a:buNone/>
                      </a:pPr>
                      <a:r>
                        <a:rPr lang="es-ES" sz="1400" b="1" i="0" kern="1400" dirty="0" smtClean="0">
                          <a:effectLst/>
                          <a:latin typeface="Berlin Sans FB" panose="020E0602020502020306" pitchFamily="34" charset="0"/>
                        </a:rPr>
                        <a:t>Desarrollo:</a:t>
                      </a:r>
                    </a:p>
                    <a:p>
                      <a:pPr marL="342900" lvl="0" indent="-342900" algn="l">
                        <a:lnSpc>
                          <a:spcPct val="115000"/>
                        </a:lnSpc>
                        <a:spcAft>
                          <a:spcPts val="0"/>
                        </a:spcAft>
                        <a:buFont typeface="Symbol" panose="05050102010706020507" pitchFamily="18" charset="2"/>
                        <a:buChar char=""/>
                      </a:pPr>
                      <a:r>
                        <a:rPr lang="es-ES" sz="1400" kern="1400" dirty="0" smtClean="0">
                          <a:effectLst/>
                          <a:latin typeface="Berlin Sans FB" panose="020E0602020502020306" pitchFamily="34" charset="0"/>
                        </a:rPr>
                        <a:t>Calcule </a:t>
                      </a:r>
                      <a:r>
                        <a:rPr lang="es-ES" sz="1400" kern="1400" dirty="0">
                          <a:effectLst/>
                          <a:latin typeface="Berlin Sans FB" panose="020E0602020502020306" pitchFamily="34" charset="0"/>
                        </a:rPr>
                        <a:t>el número de cubos que conforman los prismas triangulares y los escriba en el cuaderno.</a:t>
                      </a:r>
                    </a:p>
                    <a:p>
                      <a:pPr marL="342900" lvl="0" indent="-342900" algn="l">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Escuche la narración “La fábrica de metales”</a:t>
                      </a:r>
                    </a:p>
                    <a:p>
                      <a:pPr marL="342900" lvl="0" indent="-342900" algn="l">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Tomando en cuenta lo que escuchó resuelva 3 problemas de razonamiento en su cuaderno.</a:t>
                      </a:r>
                    </a:p>
                    <a:p>
                      <a:pPr marL="342900" lvl="0" indent="-342900" algn="l">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Pase a resolverlos al pizarrón.</a:t>
                      </a:r>
                    </a:p>
                    <a:p>
                      <a:pPr algn="l">
                        <a:lnSpc>
                          <a:spcPct val="115000"/>
                        </a:lnSpc>
                        <a:spcAft>
                          <a:spcPts val="0"/>
                        </a:spcAft>
                      </a:pPr>
                      <a:r>
                        <a:rPr lang="es-ES" sz="1400" kern="1400" dirty="0">
                          <a:effectLst/>
                          <a:latin typeface="Berlin Sans FB" panose="020E0602020502020306" pitchFamily="34" charset="0"/>
                        </a:rPr>
                        <a:t> </a:t>
                      </a:r>
                      <a:r>
                        <a:rPr lang="es-ES" sz="1400" b="1" kern="1400" dirty="0" smtClean="0">
                          <a:effectLst/>
                          <a:latin typeface="Berlin Sans FB" panose="020E0602020502020306" pitchFamily="34" charset="0"/>
                        </a:rPr>
                        <a:t>C</a:t>
                      </a:r>
                      <a:r>
                        <a:rPr lang="es-ES" sz="1400" b="1" i="0" kern="1400" dirty="0" smtClean="0">
                          <a:solidFill>
                            <a:schemeClr val="tx1"/>
                          </a:solidFill>
                          <a:effectLst/>
                          <a:latin typeface="Berlin Sans FB" panose="020E0602020502020306" pitchFamily="34" charset="0"/>
                          <a:ea typeface="+mn-ea"/>
                          <a:cs typeface="+mn-cs"/>
                        </a:rPr>
                        <a:t>ierre</a:t>
                      </a:r>
                      <a:r>
                        <a:rPr lang="es-ES" sz="1400" b="1" i="0" kern="1400" dirty="0">
                          <a:solidFill>
                            <a:schemeClr val="tx1"/>
                          </a:solidFill>
                          <a:effectLst/>
                          <a:latin typeface="Berlin Sans FB" panose="020E0602020502020306" pitchFamily="34" charset="0"/>
                          <a:ea typeface="+mn-ea"/>
                          <a:cs typeface="+mn-cs"/>
                        </a:rPr>
                        <a:t>:</a:t>
                      </a:r>
                    </a:p>
                    <a:p>
                      <a:pPr marL="342900" lvl="0" indent="-342900" algn="l">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Compita buscando una fórmula que les permita calcular el volumen de un prisma triangular.</a:t>
                      </a:r>
                    </a:p>
                    <a:p>
                      <a:pPr algn="l">
                        <a:lnSpc>
                          <a:spcPct val="115000"/>
                        </a:lnSpc>
                        <a:spcAft>
                          <a:spcPts val="0"/>
                        </a:spcAft>
                      </a:pPr>
                      <a:r>
                        <a:rPr lang="es-ES" sz="1400" kern="1400" dirty="0">
                          <a:effectLst/>
                          <a:latin typeface="Berlin Sans FB" panose="020E0602020502020306" pitchFamily="34" charset="0"/>
                        </a:rPr>
                        <a:t> </a:t>
                      </a:r>
                      <a:endParaRPr lang="es-ES" sz="1400" b="1" kern="1400" dirty="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57306" marR="57306" marT="0" marB="0"/>
                </a:tc>
              </a:tr>
              <a:tr h="271217">
                <a:tc>
                  <a:txBody>
                    <a:bodyPr/>
                    <a:lstStyle/>
                    <a:p>
                      <a:pPr algn="l">
                        <a:lnSpc>
                          <a:spcPct val="115000"/>
                        </a:lnSpc>
                        <a:spcAft>
                          <a:spcPts val="0"/>
                        </a:spcAft>
                      </a:pPr>
                      <a:r>
                        <a:rPr lang="es-ES" sz="1400" dirty="0">
                          <a:effectLst/>
                          <a:latin typeface="Berlin Sans FB" panose="020E0602020502020306" pitchFamily="34" charset="0"/>
                        </a:rPr>
                        <a:t> </a:t>
                      </a:r>
                      <a:r>
                        <a:rPr lang="es-ES" sz="1400" b="1" dirty="0" smtClean="0">
                          <a:effectLst/>
                          <a:latin typeface="Berlin Sans FB" panose="020E0602020502020306" pitchFamily="34" charset="0"/>
                        </a:rPr>
                        <a:t>SUBTEMA </a:t>
                      </a:r>
                      <a:r>
                        <a:rPr lang="es-ES" sz="1400" b="1" dirty="0">
                          <a:effectLst/>
                          <a:latin typeface="Berlin Sans FB" panose="020E0602020502020306" pitchFamily="34" charset="0"/>
                        </a:rPr>
                        <a:t>O </a:t>
                      </a:r>
                      <a:r>
                        <a:rPr lang="es-ES" sz="1400" b="1" dirty="0" smtClean="0">
                          <a:effectLst/>
                          <a:latin typeface="Berlin Sans FB" panose="020E0602020502020306" pitchFamily="34" charset="0"/>
                        </a:rPr>
                        <a:t>CONTENIDO</a:t>
                      </a:r>
                      <a:endParaRPr lang="es-ES" sz="1400" b="1" dirty="0">
                        <a:effectLst/>
                        <a:latin typeface="Berlin Sans FB" panose="020E0602020502020306" pitchFamily="34" charset="0"/>
                      </a:endParaRPr>
                    </a:p>
                  </a:txBody>
                  <a:tcPr marL="57306" marR="57306" marT="0" marB="0"/>
                </a:tc>
                <a:tc vMerge="1">
                  <a:txBody>
                    <a:bodyPr/>
                    <a:lstStyle/>
                    <a:p>
                      <a:endParaRPr lang="es-ES"/>
                    </a:p>
                  </a:txBody>
                  <a:tcPr/>
                </a:tc>
                <a:tc vMerge="1">
                  <a:txBody>
                    <a:bodyPr/>
                    <a:lstStyle/>
                    <a:p>
                      <a:endParaRPr lang="es-ES"/>
                    </a:p>
                  </a:txBody>
                  <a:tcPr/>
                </a:tc>
              </a:tr>
              <a:tr h="246009">
                <a:tc>
                  <a:txBody>
                    <a:bodyPr/>
                    <a:lstStyle/>
                    <a:p>
                      <a:pPr algn="l">
                        <a:lnSpc>
                          <a:spcPct val="115000"/>
                        </a:lnSpc>
                        <a:spcAft>
                          <a:spcPts val="0"/>
                        </a:spcAft>
                      </a:pPr>
                      <a:r>
                        <a:rPr lang="es-ES" sz="1400" dirty="0">
                          <a:effectLst/>
                          <a:latin typeface="Berlin Sans FB" panose="020E0602020502020306" pitchFamily="34" charset="0"/>
                        </a:rPr>
                        <a:t> </a:t>
                      </a:r>
                      <a:r>
                        <a:rPr lang="es-ES" sz="1400" dirty="0" smtClean="0">
                          <a:effectLst/>
                          <a:latin typeface="Berlin Sans FB" panose="020E0602020502020306" pitchFamily="34" charset="0"/>
                        </a:rPr>
                        <a:t>Estimación </a:t>
                      </a:r>
                      <a:r>
                        <a:rPr lang="es-ES" sz="1400" dirty="0">
                          <a:effectLst/>
                          <a:latin typeface="Berlin Sans FB" panose="020E0602020502020306" pitchFamily="34" charset="0"/>
                        </a:rPr>
                        <a:t>y cálculo.</a:t>
                      </a:r>
                      <a:endParaRPr lang="es-ES" sz="1400" dirty="0">
                        <a:effectLst/>
                        <a:latin typeface="Berlin Sans FB" panose="020E0602020502020306" pitchFamily="34" charset="0"/>
                        <a:ea typeface="Times New Roman" panose="02020603050405020304" pitchFamily="18" charset="0"/>
                      </a:endParaRPr>
                    </a:p>
                  </a:txBody>
                  <a:tcPr marL="57306" marR="57306" marT="0" marB="0"/>
                </a:tc>
                <a:tc vMerge="1">
                  <a:txBody>
                    <a:bodyPr/>
                    <a:lstStyle/>
                    <a:p>
                      <a:endParaRPr lang="es-ES"/>
                    </a:p>
                  </a:txBody>
                  <a:tcPr/>
                </a:tc>
                <a:tc vMerge="1">
                  <a:txBody>
                    <a:bodyPr/>
                    <a:lstStyle/>
                    <a:p>
                      <a:endParaRPr lang="es-ES"/>
                    </a:p>
                  </a:txBody>
                  <a:tcPr/>
                </a:tc>
              </a:tr>
              <a:tr h="461368">
                <a:tc>
                  <a:txBody>
                    <a:bodyPr/>
                    <a:lstStyle/>
                    <a:p>
                      <a:pPr algn="l">
                        <a:lnSpc>
                          <a:spcPct val="115000"/>
                        </a:lnSpc>
                        <a:spcAft>
                          <a:spcPts val="0"/>
                        </a:spcAft>
                      </a:pPr>
                      <a:r>
                        <a:rPr lang="es-ES" sz="1400" b="1" dirty="0">
                          <a:effectLst/>
                          <a:latin typeface="Berlin Sans FB" panose="020E0602020502020306" pitchFamily="34" charset="0"/>
                        </a:rPr>
                        <a:t>APRENDIZAJES</a:t>
                      </a:r>
                    </a:p>
                    <a:p>
                      <a:pPr algn="l">
                        <a:lnSpc>
                          <a:spcPct val="115000"/>
                        </a:lnSpc>
                        <a:spcAft>
                          <a:spcPts val="0"/>
                        </a:spcAft>
                      </a:pPr>
                      <a:r>
                        <a:rPr lang="es-ES" sz="1400" b="1" dirty="0">
                          <a:effectLst/>
                          <a:latin typeface="Berlin Sans FB" panose="020E0602020502020306" pitchFamily="34" charset="0"/>
                        </a:rPr>
                        <a:t>ESPERADOS</a:t>
                      </a:r>
                      <a:endParaRPr lang="es-ES" sz="1400" b="1" dirty="0">
                        <a:effectLst/>
                        <a:latin typeface="Berlin Sans FB" panose="020E0602020502020306" pitchFamily="34" charset="0"/>
                        <a:ea typeface="Times New Roman" panose="02020603050405020304" pitchFamily="18" charset="0"/>
                      </a:endParaRPr>
                    </a:p>
                  </a:txBody>
                  <a:tcPr marL="57306" marR="57306" marT="0" marB="0"/>
                </a:tc>
                <a:tc vMerge="1">
                  <a:txBody>
                    <a:bodyPr/>
                    <a:lstStyle/>
                    <a:p>
                      <a:endParaRPr lang="es-ES"/>
                    </a:p>
                  </a:txBody>
                  <a:tcPr/>
                </a:tc>
                <a:tc vMerge="1">
                  <a:txBody>
                    <a:bodyPr/>
                    <a:lstStyle/>
                    <a:p>
                      <a:endParaRPr lang="es-ES"/>
                    </a:p>
                  </a:txBody>
                  <a:tcPr/>
                </a:tc>
              </a:tr>
              <a:tr h="1681301">
                <a:tc>
                  <a:txBody>
                    <a:bodyPr/>
                    <a:lstStyle/>
                    <a:p>
                      <a:pPr algn="l">
                        <a:lnSpc>
                          <a:spcPct val="115000"/>
                        </a:lnSpc>
                        <a:spcAft>
                          <a:spcPts val="0"/>
                        </a:spcAft>
                      </a:pPr>
                      <a:r>
                        <a:rPr lang="es-ES" sz="1400" kern="1400" dirty="0" smtClean="0">
                          <a:solidFill>
                            <a:schemeClr val="tx1"/>
                          </a:solidFill>
                          <a:effectLst/>
                          <a:latin typeface="Berlin Sans FB" panose="020E0602020502020306" pitchFamily="34" charset="0"/>
                          <a:ea typeface="+mn-ea"/>
                          <a:cs typeface="+mn-cs"/>
                        </a:rPr>
                        <a:t>Construye y calcula la superficie lateral y total de prismas</a:t>
                      </a:r>
                      <a:r>
                        <a:rPr lang="es-ES" sz="1400" dirty="0" smtClean="0">
                          <a:effectLst/>
                        </a:rPr>
                        <a:t> </a:t>
                      </a:r>
                      <a:endParaRPr lang="es-ES" sz="1400" dirty="0">
                        <a:effectLst/>
                      </a:endParaRPr>
                    </a:p>
                    <a:p>
                      <a:pPr algn="r">
                        <a:lnSpc>
                          <a:spcPct val="115000"/>
                        </a:lnSpc>
                        <a:spcAft>
                          <a:spcPts val="0"/>
                        </a:spcAft>
                      </a:pPr>
                      <a:r>
                        <a:rPr lang="es-ES" sz="1400" dirty="0" smtClean="0">
                          <a:effectLst/>
                        </a:rPr>
                        <a:t>.</a:t>
                      </a:r>
                      <a:endParaRPr lang="es-ES" sz="1400" dirty="0">
                        <a:effectLst/>
                        <a:latin typeface="Berlin Sans FB" panose="020E0602020502020306" pitchFamily="34" charset="0"/>
                        <a:ea typeface="Times New Roman" panose="02020603050405020304" pitchFamily="18" charset="0"/>
                      </a:endParaRPr>
                    </a:p>
                  </a:txBody>
                  <a:tcPr marL="57306" marR="57306" marT="0" marB="0"/>
                </a:tc>
                <a:tc vMerge="1">
                  <a:txBody>
                    <a:bodyPr/>
                    <a:lstStyle/>
                    <a:p>
                      <a:endParaRPr lang="es-ES"/>
                    </a:p>
                  </a:txBody>
                  <a:tcPr/>
                </a:tc>
                <a:tc vMerge="1">
                  <a:txBody>
                    <a:bodyPr/>
                    <a:lstStyle/>
                    <a:p>
                      <a:endParaRPr lang="es-ES"/>
                    </a:p>
                  </a:txBody>
                  <a:tcPr/>
                </a:tc>
              </a:tr>
            </a:tbl>
          </a:graphicData>
        </a:graphic>
      </p:graphicFrame>
    </p:spTree>
    <p:extLst>
      <p:ext uri="{BB962C8B-B14F-4D97-AF65-F5344CB8AC3E}">
        <p14:creationId xmlns:p14="http://schemas.microsoft.com/office/powerpoint/2010/main" val="1271829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4487" t="25674" r="44213" b="42463"/>
          <a:stretch/>
        </p:blipFill>
        <p:spPr>
          <a:xfrm>
            <a:off x="2886634" y="1165412"/>
            <a:ext cx="2802232" cy="4442564"/>
          </a:xfrm>
          <a:prstGeom prst="rect">
            <a:avLst/>
          </a:prstGeom>
        </p:spPr>
      </p:pic>
    </p:spTree>
    <p:extLst>
      <p:ext uri="{BB962C8B-B14F-4D97-AF65-F5344CB8AC3E}">
        <p14:creationId xmlns:p14="http://schemas.microsoft.com/office/powerpoint/2010/main" val="291740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rotWithShape="1">
          <a:blip r:embed="rId2"/>
          <a:srcRect l="28365" t="26900" r="24645" b="32414"/>
          <a:stretch/>
        </p:blipFill>
        <p:spPr>
          <a:xfrm>
            <a:off x="0" y="968188"/>
            <a:ext cx="9207724" cy="4482353"/>
          </a:xfrm>
          <a:prstGeom prst="rect">
            <a:avLst/>
          </a:prstGeom>
        </p:spPr>
      </p:pic>
    </p:spTree>
    <p:extLst>
      <p:ext uri="{BB962C8B-B14F-4D97-AF65-F5344CB8AC3E}">
        <p14:creationId xmlns:p14="http://schemas.microsoft.com/office/powerpoint/2010/main" val="2451833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7144" t="72978" r="60197" b="11091"/>
          <a:stretch/>
        </p:blipFill>
        <p:spPr>
          <a:xfrm>
            <a:off x="376517" y="2133602"/>
            <a:ext cx="8337177" cy="22865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7033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0400" y="1309986"/>
            <a:ext cx="9137501" cy="3770263"/>
          </a:xfrm>
          <a:prstGeom prst="rect">
            <a:avLst/>
          </a:prstGeom>
          <a:noFill/>
        </p:spPr>
        <p:txBody>
          <a:bodyPr wrap="none" lIns="91440" tIns="45720" rIns="91440" bIns="45720">
            <a:spAutoFit/>
          </a:bodyPr>
          <a:lstStyle/>
          <a:p>
            <a:pPr algn="ctr"/>
            <a:r>
              <a:rPr lang="es-ES" sz="23900" b="1" dirty="0">
                <a:ln w="9525">
                  <a:solidFill>
                    <a:schemeClr val="bg1"/>
                  </a:solidFill>
                  <a:prstDash val="solid"/>
                </a:ln>
                <a:effectLst>
                  <a:outerShdw blurRad="12700" dist="38100" dir="2700000" algn="tl" rotWithShape="0">
                    <a:schemeClr val="bg1">
                      <a:lumMod val="50000"/>
                    </a:schemeClr>
                  </a:outerShdw>
                </a:effectLst>
                <a:latin typeface="Forte" panose="03060902040502070203" pitchFamily="66" charset="0"/>
              </a:rPr>
              <a:t>SEXTO</a:t>
            </a:r>
          </a:p>
        </p:txBody>
      </p:sp>
    </p:spTree>
    <p:extLst>
      <p:ext uri="{BB962C8B-B14F-4D97-AF65-F5344CB8AC3E}">
        <p14:creationId xmlns:p14="http://schemas.microsoft.com/office/powerpoint/2010/main" val="26251043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6600" b="1" dirty="0">
                <a:solidFill>
                  <a:srgbClr val="00B0F0"/>
                </a:solidFill>
                <a:latin typeface="Berlin Sans FB Demi" panose="020E0802020502020306" pitchFamily="34" charset="0"/>
              </a:rPr>
              <a:t>Definición</a:t>
            </a:r>
          </a:p>
        </p:txBody>
      </p:sp>
      <p:sp>
        <p:nvSpPr>
          <p:cNvPr id="3" name="Marcador de contenido 2"/>
          <p:cNvSpPr>
            <a:spLocks noGrp="1"/>
          </p:cNvSpPr>
          <p:nvPr>
            <p:ph idx="1"/>
          </p:nvPr>
        </p:nvSpPr>
        <p:spPr>
          <a:xfrm>
            <a:off x="438150" y="1690688"/>
            <a:ext cx="8553450" cy="4351338"/>
          </a:xfrm>
        </p:spPr>
        <p:txBody>
          <a:bodyPr>
            <a:normAutofit/>
          </a:bodyPr>
          <a:lstStyle/>
          <a:p>
            <a:r>
              <a:rPr lang="es-ES" sz="3600" dirty="0">
                <a:latin typeface="Berlin Sans FB" panose="020E0602020502020306" pitchFamily="34" charset="0"/>
              </a:rPr>
              <a:t>Cuerpo geométrico de tres dimensiones. </a:t>
            </a:r>
          </a:p>
          <a:p>
            <a:r>
              <a:rPr lang="es-ES" sz="3600" dirty="0">
                <a:latin typeface="Berlin Sans FB" panose="020E0602020502020306" pitchFamily="34" charset="0"/>
              </a:rPr>
              <a:t>La cantidad de espacio tridimensional que ocupa un </a:t>
            </a:r>
            <a:r>
              <a:rPr lang="es-ES" sz="3200" dirty="0">
                <a:latin typeface="Berlin Sans FB" panose="020E0602020502020306" pitchFamily="34" charset="0"/>
              </a:rPr>
              <a:t>objeto</a:t>
            </a:r>
            <a:r>
              <a:rPr lang="es-ES" sz="3600" dirty="0">
                <a:latin typeface="Berlin Sans FB" panose="020E0602020502020306" pitchFamily="34" charset="0"/>
              </a:rPr>
              <a:t>.</a:t>
            </a:r>
          </a:p>
          <a:p>
            <a:r>
              <a:rPr lang="es-ES" sz="3600" dirty="0">
                <a:latin typeface="Berlin Sans FB" panose="020E0602020502020306" pitchFamily="34" charset="0"/>
              </a:rPr>
              <a:t>Capacidad.</a:t>
            </a:r>
            <a:r>
              <a:rPr lang="es-ES" sz="4000" dirty="0"/>
              <a:t/>
            </a:r>
            <a:br>
              <a:rPr lang="es-ES" sz="4000" dirty="0"/>
            </a:br>
            <a:endParaRPr lang="es-ES" sz="4000" dirty="0"/>
          </a:p>
        </p:txBody>
      </p:sp>
    </p:spTree>
    <p:extLst>
      <p:ext uri="{BB962C8B-B14F-4D97-AF65-F5344CB8AC3E}">
        <p14:creationId xmlns:p14="http://schemas.microsoft.com/office/powerpoint/2010/main" val="474661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44290" t="11198" r="29795" b="12500"/>
          <a:stretch/>
        </p:blipFill>
        <p:spPr>
          <a:xfrm>
            <a:off x="0" y="0"/>
            <a:ext cx="4625644" cy="6858000"/>
          </a:xfrm>
          <a:prstGeom prst="rect">
            <a:avLst/>
          </a:prstGeom>
        </p:spPr>
      </p:pic>
      <p:pic>
        <p:nvPicPr>
          <p:cNvPr id="7" name="Imagen 6"/>
          <p:cNvPicPr>
            <a:picLocks noChangeAspect="1"/>
          </p:cNvPicPr>
          <p:nvPr/>
        </p:nvPicPr>
        <p:blipFill rotWithShape="1">
          <a:blip r:embed="rId3"/>
          <a:srcRect l="4904" t="11459" r="64641" b="9635"/>
          <a:stretch/>
        </p:blipFill>
        <p:spPr>
          <a:xfrm>
            <a:off x="4625644" y="0"/>
            <a:ext cx="4518356" cy="6858000"/>
          </a:xfrm>
          <a:prstGeom prst="rect">
            <a:avLst/>
          </a:prstGeom>
        </p:spPr>
      </p:pic>
      <p:sp>
        <p:nvSpPr>
          <p:cNvPr id="12" name="CuadroTexto 11"/>
          <p:cNvSpPr txBox="1"/>
          <p:nvPr/>
        </p:nvSpPr>
        <p:spPr>
          <a:xfrm>
            <a:off x="4625643" y="38100"/>
            <a:ext cx="4440403" cy="2215991"/>
          </a:xfrm>
          <a:prstGeom prst="rect">
            <a:avLst/>
          </a:prstGeom>
          <a:noFill/>
          <a:ln w="76200">
            <a:solidFill>
              <a:srgbClr val="FF006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S" sz="13800" dirty="0">
              <a:solidFill>
                <a:srgbClr val="FF0066"/>
              </a:solidFill>
            </a:endParaRPr>
          </a:p>
        </p:txBody>
      </p:sp>
      <p:sp>
        <p:nvSpPr>
          <p:cNvPr id="13" name="CuadroTexto 12"/>
          <p:cNvSpPr txBox="1"/>
          <p:nvPr/>
        </p:nvSpPr>
        <p:spPr>
          <a:xfrm>
            <a:off x="4703597" y="2497976"/>
            <a:ext cx="4362450" cy="1862048"/>
          </a:xfrm>
          <a:prstGeom prst="rect">
            <a:avLst/>
          </a:prstGeom>
          <a:noFill/>
          <a:ln w="76200">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S" sz="11500" dirty="0"/>
          </a:p>
        </p:txBody>
      </p:sp>
      <p:sp>
        <p:nvSpPr>
          <p:cNvPr id="14" name="CuadroTexto 13"/>
          <p:cNvSpPr txBox="1"/>
          <p:nvPr/>
        </p:nvSpPr>
        <p:spPr>
          <a:xfrm>
            <a:off x="4703597" y="4677988"/>
            <a:ext cx="4362450" cy="1862048"/>
          </a:xfrm>
          <a:prstGeom prst="rect">
            <a:avLst/>
          </a:prstGeom>
          <a:noFill/>
          <a:ln w="76200">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S" sz="11500" dirty="0">
              <a:solidFill>
                <a:srgbClr val="7030A0"/>
              </a:solidFill>
            </a:endParaRPr>
          </a:p>
        </p:txBody>
      </p:sp>
    </p:spTree>
    <p:extLst>
      <p:ext uri="{BB962C8B-B14F-4D97-AF65-F5344CB8AC3E}">
        <p14:creationId xmlns:p14="http://schemas.microsoft.com/office/powerpoint/2010/main" val="324527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4436" t="13541" r="25989" b="65625"/>
          <a:stretch/>
        </p:blipFill>
        <p:spPr>
          <a:xfrm>
            <a:off x="468177" y="406400"/>
            <a:ext cx="3848101" cy="152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rotWithShape="1">
          <a:blip r:embed="rId3"/>
          <a:srcRect l="45754" t="68229" r="27013" b="5469"/>
          <a:stretch/>
        </p:blipFill>
        <p:spPr>
          <a:xfrm>
            <a:off x="468177" y="2257425"/>
            <a:ext cx="4000500" cy="2266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n 6"/>
          <p:cNvPicPr>
            <a:picLocks noChangeAspect="1"/>
          </p:cNvPicPr>
          <p:nvPr/>
        </p:nvPicPr>
        <p:blipFill rotWithShape="1">
          <a:blip r:embed="rId4"/>
          <a:srcRect l="6223" t="21875" r="65226" b="62761"/>
          <a:stretch/>
        </p:blipFill>
        <p:spPr>
          <a:xfrm>
            <a:off x="285749" y="4851400"/>
            <a:ext cx="4365357" cy="132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n 7"/>
          <p:cNvPicPr>
            <a:picLocks noChangeAspect="1"/>
          </p:cNvPicPr>
          <p:nvPr/>
        </p:nvPicPr>
        <p:blipFill rotWithShape="1">
          <a:blip r:embed="rId5"/>
          <a:srcRect l="43997" t="15104" r="23939" b="6249"/>
          <a:stretch/>
        </p:blipFill>
        <p:spPr>
          <a:xfrm>
            <a:off x="4800599" y="285750"/>
            <a:ext cx="4171951" cy="5753100"/>
          </a:xfrm>
          <a:prstGeom prst="rect">
            <a:avLst/>
          </a:prstGeom>
        </p:spPr>
      </p:pic>
    </p:spTree>
    <p:extLst>
      <p:ext uri="{BB962C8B-B14F-4D97-AF65-F5344CB8AC3E}">
        <p14:creationId xmlns:p14="http://schemas.microsoft.com/office/powerpoint/2010/main" val="1107912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6515" t="27344" r="65666" b="58594"/>
          <a:stretch/>
        </p:blipFill>
        <p:spPr>
          <a:xfrm>
            <a:off x="380999" y="412749"/>
            <a:ext cx="3619501" cy="1508125"/>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rotWithShape="1">
          <a:blip r:embed="rId2"/>
          <a:srcRect l="44729" t="30729" r="27013" b="53906"/>
          <a:stretch/>
        </p:blipFill>
        <p:spPr>
          <a:xfrm>
            <a:off x="380999" y="2343150"/>
            <a:ext cx="3676650" cy="1419225"/>
          </a:xfrm>
          <a:prstGeom prst="rect">
            <a:avLst/>
          </a:prstGeom>
          <a:ln>
            <a:noFill/>
          </a:ln>
          <a:effectLst>
            <a:outerShdw blurRad="190500" algn="tl" rotWithShape="0">
              <a:srgbClr val="000000">
                <a:alpha val="70000"/>
              </a:srgbClr>
            </a:outerShdw>
          </a:effectLst>
        </p:spPr>
      </p:pic>
      <p:pic>
        <p:nvPicPr>
          <p:cNvPr id="6" name="Imagen 5"/>
          <p:cNvPicPr>
            <a:picLocks noChangeAspect="1"/>
          </p:cNvPicPr>
          <p:nvPr/>
        </p:nvPicPr>
        <p:blipFill rotWithShape="1">
          <a:blip r:embed="rId3"/>
          <a:srcRect l="44436" t="63542" r="27892" b="15364"/>
          <a:stretch/>
        </p:blipFill>
        <p:spPr>
          <a:xfrm>
            <a:off x="380999" y="4184650"/>
            <a:ext cx="3676650" cy="1854200"/>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rotWithShape="1">
          <a:blip r:embed="rId4"/>
          <a:srcRect l="6223" t="16667" r="64787" b="40104"/>
          <a:stretch/>
        </p:blipFill>
        <p:spPr>
          <a:xfrm>
            <a:off x="4533898" y="123824"/>
            <a:ext cx="4286940" cy="3594100"/>
          </a:xfrm>
          <a:prstGeom prst="rect">
            <a:avLst/>
          </a:prstGeom>
          <a:ln>
            <a:noFill/>
          </a:ln>
          <a:effectLst>
            <a:softEdge rad="112500"/>
          </a:effectLst>
        </p:spPr>
      </p:pic>
      <p:pic>
        <p:nvPicPr>
          <p:cNvPr id="8" name="Imagen 7"/>
          <p:cNvPicPr>
            <a:picLocks noChangeAspect="1"/>
          </p:cNvPicPr>
          <p:nvPr/>
        </p:nvPicPr>
        <p:blipFill rotWithShape="1">
          <a:blip r:embed="rId5"/>
          <a:srcRect l="6809" t="58854" r="64640" b="28646"/>
          <a:stretch/>
        </p:blipFill>
        <p:spPr>
          <a:xfrm>
            <a:off x="4533898" y="3762374"/>
            <a:ext cx="4372570" cy="107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rotWithShape="1">
          <a:blip r:embed="rId6"/>
          <a:srcRect l="44436" t="35156" r="25696" b="41146"/>
          <a:stretch/>
        </p:blipFill>
        <p:spPr>
          <a:xfrm>
            <a:off x="4934637" y="4838699"/>
            <a:ext cx="3886201" cy="17335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8019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701" y="2228850"/>
            <a:ext cx="8382000" cy="1885950"/>
          </a:xfrm>
        </p:spPr>
        <p:txBody>
          <a:bodyPr>
            <a:noAutofit/>
          </a:bodyPr>
          <a:lstStyle/>
          <a:p>
            <a:pPr algn="ctr"/>
            <a:r>
              <a:rPr lang="es-ES" sz="6000" b="1" dirty="0" smtClean="0">
                <a:solidFill>
                  <a:schemeClr val="tx1"/>
                </a:solidFill>
                <a:latin typeface="Forte" panose="03060902040502070203" pitchFamily="66" charset="0"/>
              </a:rPr>
              <a:t>Prismas cuadrangulares y rectangulares</a:t>
            </a:r>
            <a:endParaRPr lang="es-ES" sz="6000" b="1" dirty="0">
              <a:solidFill>
                <a:schemeClr val="tx1"/>
              </a:solidFill>
              <a:latin typeface="Forte" panose="03060902040502070203" pitchFamily="66" charset="0"/>
            </a:endParaRPr>
          </a:p>
        </p:txBody>
      </p:sp>
    </p:spTree>
    <p:extLst>
      <p:ext uri="{BB962C8B-B14F-4D97-AF65-F5344CB8AC3E}">
        <p14:creationId xmlns:p14="http://schemas.microsoft.com/office/powerpoint/2010/main" val="4224534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3294743" y="290285"/>
            <a:ext cx="3042821" cy="584775"/>
          </a:xfrm>
          <a:prstGeom prst="rect">
            <a:avLst/>
          </a:prstGeom>
          <a:noFill/>
        </p:spPr>
        <p:txBody>
          <a:bodyPr wrap="none" rtlCol="0">
            <a:spAutoFit/>
          </a:bodyPr>
          <a:lstStyle/>
          <a:p>
            <a:r>
              <a:rPr lang="es-ES" sz="2400" b="1" dirty="0" smtClean="0"/>
              <a:t>TEMA: </a:t>
            </a:r>
            <a:r>
              <a:rPr lang="es-ES" sz="3200" b="1" dirty="0" smtClean="0"/>
              <a:t>VOLUMEN</a:t>
            </a:r>
            <a:endParaRPr lang="es-ES" sz="3200" b="1" dirty="0"/>
          </a:p>
        </p:txBody>
      </p:sp>
      <p:graphicFrame>
        <p:nvGraphicFramePr>
          <p:cNvPr id="10" name="Tabla 9"/>
          <p:cNvGraphicFramePr>
            <a:graphicFrameLocks noGrp="1"/>
          </p:cNvGraphicFramePr>
          <p:nvPr>
            <p:extLst>
              <p:ext uri="{D42A27DB-BD31-4B8C-83A1-F6EECF244321}">
                <p14:modId xmlns:p14="http://schemas.microsoft.com/office/powerpoint/2010/main" val="1431339266"/>
              </p:ext>
            </p:extLst>
          </p:nvPr>
        </p:nvGraphicFramePr>
        <p:xfrm>
          <a:off x="0" y="1013959"/>
          <a:ext cx="9144000" cy="5627454"/>
        </p:xfrm>
        <a:graphic>
          <a:graphicData uri="http://schemas.openxmlformats.org/drawingml/2006/table">
            <a:tbl>
              <a:tblPr>
                <a:tableStyleId>{5940675A-B579-460E-94D1-54222C63F5DA}</a:tableStyleId>
              </a:tblPr>
              <a:tblGrid>
                <a:gridCol w="2220686"/>
                <a:gridCol w="1857828"/>
                <a:gridCol w="5065486"/>
              </a:tblGrid>
              <a:tr h="661499">
                <a:tc>
                  <a:txBody>
                    <a:bodyPr/>
                    <a:lstStyle/>
                    <a:p>
                      <a:pPr algn="ctr">
                        <a:lnSpc>
                          <a:spcPct val="115000"/>
                        </a:lnSpc>
                        <a:spcAft>
                          <a:spcPts val="0"/>
                        </a:spcAft>
                      </a:pPr>
                      <a:r>
                        <a:rPr lang="es-ES" sz="1400" b="1" dirty="0">
                          <a:effectLst/>
                          <a:latin typeface="Berlin Sans FB" panose="020E0602020502020306" pitchFamily="34" charset="0"/>
                        </a:rPr>
                        <a:t>COMPETENCIAS QUE SE FAVORECEN</a:t>
                      </a:r>
                      <a:endParaRPr lang="es-ES" sz="1800" b="1" dirty="0">
                        <a:effectLst/>
                        <a:latin typeface="Berlin Sans FB" panose="020E0602020502020306" pitchFamily="34" charset="0"/>
                        <a:ea typeface="Times New Roman" panose="02020603050405020304" pitchFamily="18" charset="0"/>
                      </a:endParaRPr>
                    </a:p>
                  </a:txBody>
                  <a:tcPr marL="57306" marR="57306" marT="0" marB="0"/>
                </a:tc>
                <a:tc>
                  <a:txBody>
                    <a:bodyPr/>
                    <a:lstStyle/>
                    <a:p>
                      <a:pPr algn="ctr">
                        <a:lnSpc>
                          <a:spcPct val="115000"/>
                        </a:lnSpc>
                        <a:spcAft>
                          <a:spcPts val="0"/>
                        </a:spcAft>
                      </a:pPr>
                      <a:r>
                        <a:rPr lang="es-ES" sz="1400" b="1" dirty="0">
                          <a:effectLst/>
                          <a:latin typeface="Berlin Sans FB" panose="020E0602020502020306" pitchFamily="34" charset="0"/>
                        </a:rPr>
                        <a:t>CONOCIMIENTOS</a:t>
                      </a:r>
                      <a:endParaRPr lang="es-ES" sz="1800" b="1" dirty="0">
                        <a:effectLst/>
                        <a:latin typeface="Berlin Sans FB" panose="020E0602020502020306" pitchFamily="34" charset="0"/>
                      </a:endParaRPr>
                    </a:p>
                    <a:p>
                      <a:pPr algn="ctr">
                        <a:lnSpc>
                          <a:spcPct val="115000"/>
                        </a:lnSpc>
                        <a:spcAft>
                          <a:spcPts val="0"/>
                        </a:spcAft>
                      </a:pPr>
                      <a:r>
                        <a:rPr lang="es-ES" sz="1400" b="1" dirty="0">
                          <a:effectLst/>
                          <a:latin typeface="Berlin Sans FB" panose="020E0602020502020306" pitchFamily="34" charset="0"/>
                        </a:rPr>
                        <a:t>Y HABILIDADES</a:t>
                      </a:r>
                      <a:endParaRPr lang="es-ES" sz="1800" b="1" dirty="0">
                        <a:effectLst/>
                        <a:latin typeface="Berlin Sans FB" panose="020E0602020502020306" pitchFamily="34" charset="0"/>
                      </a:endParaRPr>
                    </a:p>
                    <a:p>
                      <a:pPr algn="ctr">
                        <a:lnSpc>
                          <a:spcPct val="115000"/>
                        </a:lnSpc>
                        <a:spcAft>
                          <a:spcPts val="0"/>
                        </a:spcAft>
                      </a:pPr>
                      <a:r>
                        <a:rPr lang="es-ES" sz="1400" b="1" dirty="0">
                          <a:effectLst/>
                          <a:latin typeface="Berlin Sans FB" panose="020E0602020502020306" pitchFamily="34" charset="0"/>
                        </a:rPr>
                        <a:t>(APARTADOS)</a:t>
                      </a:r>
                      <a:endParaRPr lang="es-ES" sz="1800" b="1" dirty="0">
                        <a:effectLst/>
                        <a:latin typeface="Berlin Sans FB" panose="020E0602020502020306" pitchFamily="34" charset="0"/>
                        <a:ea typeface="Times New Roman" panose="02020603050405020304" pitchFamily="18" charset="0"/>
                      </a:endParaRPr>
                    </a:p>
                  </a:txBody>
                  <a:tcPr marL="57306" marR="57306" marT="0" marB="0"/>
                </a:tc>
                <a:tc>
                  <a:txBody>
                    <a:bodyPr/>
                    <a:lstStyle/>
                    <a:p>
                      <a:pPr algn="ctr">
                        <a:lnSpc>
                          <a:spcPct val="115000"/>
                        </a:lnSpc>
                        <a:spcAft>
                          <a:spcPts val="0"/>
                        </a:spcAft>
                      </a:pPr>
                      <a:r>
                        <a:rPr lang="es-ES" sz="1400" b="1" dirty="0">
                          <a:effectLst/>
                          <a:latin typeface="Berlin Sans FB" panose="020E0602020502020306" pitchFamily="34" charset="0"/>
                        </a:rPr>
                        <a:t> </a:t>
                      </a:r>
                      <a:endParaRPr lang="es-ES" sz="1800" b="1" dirty="0">
                        <a:effectLst/>
                        <a:latin typeface="Berlin Sans FB" panose="020E0602020502020306" pitchFamily="34" charset="0"/>
                      </a:endParaRPr>
                    </a:p>
                    <a:p>
                      <a:pPr algn="ctr">
                        <a:lnSpc>
                          <a:spcPct val="115000"/>
                        </a:lnSpc>
                        <a:spcAft>
                          <a:spcPts val="0"/>
                        </a:spcAft>
                      </a:pPr>
                      <a:r>
                        <a:rPr lang="es-ES" sz="1400" b="1" dirty="0">
                          <a:effectLst/>
                          <a:latin typeface="Berlin Sans FB" panose="020E0602020502020306" pitchFamily="34" charset="0"/>
                        </a:rPr>
                        <a:t>ACTIVIDADES DIDÁCTICAS</a:t>
                      </a:r>
                      <a:endParaRPr lang="es-ES" sz="1800" b="1" dirty="0">
                        <a:effectLst/>
                        <a:latin typeface="Berlin Sans FB" panose="020E0602020502020306" pitchFamily="34" charset="0"/>
                        <a:ea typeface="Times New Roman" panose="02020603050405020304" pitchFamily="18" charset="0"/>
                      </a:endParaRPr>
                    </a:p>
                  </a:txBody>
                  <a:tcPr marL="57306" marR="57306" marT="0" marB="0"/>
                </a:tc>
              </a:tr>
              <a:tr h="2204997">
                <a:tc>
                  <a:txBody>
                    <a:bodyPr/>
                    <a:lstStyle/>
                    <a:p>
                      <a:pPr algn="r">
                        <a:lnSpc>
                          <a:spcPct val="115000"/>
                        </a:lnSpc>
                        <a:spcAft>
                          <a:spcPts val="0"/>
                        </a:spcAft>
                      </a:pPr>
                      <a:r>
                        <a:rPr lang="es-ES" sz="1400" dirty="0">
                          <a:effectLst/>
                          <a:latin typeface="Berlin Sans FB" panose="020E0602020502020306" pitchFamily="34" charset="0"/>
                        </a:rPr>
                        <a:t> </a:t>
                      </a:r>
                      <a:endParaRPr lang="es-ES" sz="1800" dirty="0">
                        <a:effectLst/>
                        <a:latin typeface="Berlin Sans FB" panose="020E0602020502020306" pitchFamily="34" charset="0"/>
                      </a:endParaRPr>
                    </a:p>
                    <a:p>
                      <a:pPr marL="171450" indent="-171450" algn="l">
                        <a:lnSpc>
                          <a:spcPct val="115000"/>
                        </a:lnSpc>
                        <a:spcAft>
                          <a:spcPts val="0"/>
                        </a:spcAft>
                        <a:buFont typeface="Arial" panose="020B0604020202020204" pitchFamily="34" charset="0"/>
                        <a:buChar char="•"/>
                      </a:pPr>
                      <a:r>
                        <a:rPr lang="es-ES" sz="1400" dirty="0">
                          <a:effectLst/>
                          <a:latin typeface="Berlin Sans FB" panose="020E0602020502020306" pitchFamily="34" charset="0"/>
                        </a:rPr>
                        <a:t>Resolver problemas de manera autónoma.</a:t>
                      </a:r>
                      <a:endParaRPr lang="es-ES" sz="1800" dirty="0">
                        <a:effectLst/>
                        <a:latin typeface="Berlin Sans FB" panose="020E0602020502020306" pitchFamily="34" charset="0"/>
                      </a:endParaRPr>
                    </a:p>
                    <a:p>
                      <a:pPr algn="r">
                        <a:lnSpc>
                          <a:spcPct val="115000"/>
                        </a:lnSpc>
                        <a:spcAft>
                          <a:spcPts val="0"/>
                        </a:spcAft>
                      </a:pPr>
                      <a:r>
                        <a:rPr lang="es-ES" sz="1400" dirty="0">
                          <a:effectLst/>
                          <a:latin typeface="Berlin Sans FB" panose="020E0602020502020306" pitchFamily="34" charset="0"/>
                        </a:rPr>
                        <a:t> </a:t>
                      </a:r>
                      <a:endParaRPr lang="es-ES" sz="1800" dirty="0">
                        <a:effectLst/>
                        <a:latin typeface="Berlin Sans FB" panose="020E0602020502020306" pitchFamily="34" charset="0"/>
                      </a:endParaRPr>
                    </a:p>
                    <a:p>
                      <a:pPr marL="171450" indent="-171450" algn="l">
                        <a:lnSpc>
                          <a:spcPct val="115000"/>
                        </a:lnSpc>
                        <a:spcAft>
                          <a:spcPts val="0"/>
                        </a:spcAft>
                        <a:buFont typeface="Arial" panose="020B0604020202020204" pitchFamily="34" charset="0"/>
                        <a:buChar char="•"/>
                      </a:pPr>
                      <a:r>
                        <a:rPr lang="es-ES" sz="1400" dirty="0">
                          <a:effectLst/>
                          <a:latin typeface="Berlin Sans FB" panose="020E0602020502020306" pitchFamily="34" charset="0"/>
                        </a:rPr>
                        <a:t>Validar procedimientos y resultados.</a:t>
                      </a:r>
                      <a:endParaRPr lang="es-ES" sz="1800" dirty="0">
                        <a:effectLst/>
                        <a:latin typeface="Berlin Sans FB" panose="020E0602020502020306" pitchFamily="34" charset="0"/>
                      </a:endParaRPr>
                    </a:p>
                    <a:p>
                      <a:pPr algn="r">
                        <a:lnSpc>
                          <a:spcPct val="115000"/>
                        </a:lnSpc>
                        <a:spcAft>
                          <a:spcPts val="0"/>
                        </a:spcAft>
                      </a:pPr>
                      <a:r>
                        <a:rPr lang="es-ES" sz="1400" dirty="0">
                          <a:effectLst/>
                          <a:latin typeface="Berlin Sans FB" panose="020E0602020502020306" pitchFamily="34" charset="0"/>
                        </a:rPr>
                        <a:t> </a:t>
                      </a:r>
                      <a:endParaRPr lang="es-ES" sz="1800" dirty="0">
                        <a:effectLst/>
                        <a:latin typeface="Berlin Sans FB" panose="020E0602020502020306" pitchFamily="34" charset="0"/>
                      </a:endParaRPr>
                    </a:p>
                    <a:p>
                      <a:pPr marL="171450" indent="-171450" algn="l">
                        <a:lnSpc>
                          <a:spcPct val="115000"/>
                        </a:lnSpc>
                        <a:spcAft>
                          <a:spcPts val="0"/>
                        </a:spcAft>
                        <a:buFont typeface="Arial" panose="020B0604020202020204" pitchFamily="34" charset="0"/>
                        <a:buChar char="•"/>
                      </a:pPr>
                      <a:r>
                        <a:rPr lang="es-ES" sz="1400" dirty="0">
                          <a:effectLst/>
                          <a:latin typeface="Berlin Sans FB" panose="020E0602020502020306" pitchFamily="34" charset="0"/>
                        </a:rPr>
                        <a:t>Comunicar información matemática.</a:t>
                      </a:r>
                      <a:endParaRPr lang="es-ES" sz="1800" dirty="0">
                        <a:effectLst/>
                        <a:latin typeface="Berlin Sans FB" panose="020E0602020502020306" pitchFamily="34" charset="0"/>
                      </a:endParaRPr>
                    </a:p>
                    <a:p>
                      <a:pPr algn="r">
                        <a:lnSpc>
                          <a:spcPct val="115000"/>
                        </a:lnSpc>
                        <a:spcAft>
                          <a:spcPts val="0"/>
                        </a:spcAft>
                      </a:pPr>
                      <a:r>
                        <a:rPr lang="es-ES" sz="1400" dirty="0">
                          <a:effectLst/>
                          <a:latin typeface="Berlin Sans FB" panose="020E0602020502020306" pitchFamily="34" charset="0"/>
                        </a:rPr>
                        <a:t> </a:t>
                      </a:r>
                      <a:endParaRPr lang="es-ES" sz="1800" dirty="0">
                        <a:effectLst/>
                        <a:latin typeface="Berlin Sans FB" panose="020E0602020502020306" pitchFamily="34" charset="0"/>
                        <a:ea typeface="Times New Roman" panose="02020603050405020304" pitchFamily="18" charset="0"/>
                      </a:endParaRPr>
                    </a:p>
                  </a:txBody>
                  <a:tcPr marL="57306" marR="57306" marT="0" marB="0"/>
                </a:tc>
                <a:tc rowSpan="5">
                  <a:txBody>
                    <a:bodyPr/>
                    <a:lstStyle/>
                    <a:p>
                      <a:pPr algn="just">
                        <a:lnSpc>
                          <a:spcPct val="115000"/>
                        </a:lnSpc>
                        <a:spcAft>
                          <a:spcPts val="0"/>
                        </a:spcAft>
                        <a:tabLst>
                          <a:tab pos="800100" algn="l"/>
                        </a:tabLst>
                      </a:pPr>
                      <a:r>
                        <a:rPr lang="es-ES" sz="1400" dirty="0">
                          <a:effectLst/>
                          <a:latin typeface="Berlin Sans FB" panose="020E0602020502020306" pitchFamily="34" charset="0"/>
                        </a:rPr>
                        <a:t>	</a:t>
                      </a:r>
                      <a:endParaRPr lang="es-ES" sz="1800" dirty="0">
                        <a:effectLst/>
                        <a:latin typeface="Berlin Sans FB" panose="020E0602020502020306" pitchFamily="34" charset="0"/>
                      </a:endParaRPr>
                    </a:p>
                    <a:p>
                      <a:pPr algn="just">
                        <a:lnSpc>
                          <a:spcPct val="115000"/>
                        </a:lnSpc>
                        <a:spcAft>
                          <a:spcPts val="0"/>
                        </a:spcAft>
                      </a:pPr>
                      <a:r>
                        <a:rPr lang="es-ES" sz="1400" kern="1400" dirty="0">
                          <a:effectLst/>
                          <a:latin typeface="Berlin Sans FB" panose="020E0602020502020306" pitchFamily="34" charset="0"/>
                        </a:rPr>
                        <a:t>Calcular el volumen de prismas rectos construidos con cubos.</a:t>
                      </a:r>
                      <a:endParaRPr lang="es-ES" sz="1800" dirty="0">
                        <a:effectLst/>
                        <a:latin typeface="Berlin Sans FB" panose="020E0602020502020306" pitchFamily="34" charset="0"/>
                        <a:ea typeface="Times New Roman" panose="02020603050405020304" pitchFamily="18" charset="0"/>
                      </a:endParaRPr>
                    </a:p>
                  </a:txBody>
                  <a:tcPr marL="57306" marR="57306" marT="0" marB="0"/>
                </a:tc>
                <a:tc rowSpan="5">
                  <a:txBody>
                    <a:bodyPr/>
                    <a:lstStyle/>
                    <a:p>
                      <a:pPr algn="l">
                        <a:lnSpc>
                          <a:spcPct val="115000"/>
                        </a:lnSpc>
                        <a:spcAft>
                          <a:spcPts val="0"/>
                        </a:spcAft>
                      </a:pPr>
                      <a:r>
                        <a:rPr lang="es-ES" sz="1400" kern="1400" dirty="0">
                          <a:effectLst/>
                          <a:latin typeface="Berlin Sans FB" panose="020E0602020502020306" pitchFamily="34" charset="0"/>
                        </a:rPr>
                        <a:t>Que el alumno:</a:t>
                      </a:r>
                      <a:endParaRPr lang="es-ES" sz="1600" kern="1400" dirty="0">
                        <a:effectLst/>
                        <a:latin typeface="Berlin Sans FB" panose="020E0602020502020306" pitchFamily="34" charset="0"/>
                      </a:endParaRPr>
                    </a:p>
                    <a:p>
                      <a:pPr algn="l">
                        <a:lnSpc>
                          <a:spcPct val="115000"/>
                        </a:lnSpc>
                        <a:spcAft>
                          <a:spcPts val="0"/>
                        </a:spcAft>
                      </a:pPr>
                      <a:r>
                        <a:rPr lang="es-ES" sz="1400" b="1" kern="1400" dirty="0">
                          <a:effectLst/>
                          <a:latin typeface="Berlin Sans FB" panose="020E0602020502020306" pitchFamily="34" charset="0"/>
                        </a:rPr>
                        <a:t>Inicio: </a:t>
                      </a:r>
                      <a:endParaRPr lang="es-ES" sz="1600" b="1" kern="1400" dirty="0">
                        <a:effectLst/>
                        <a:latin typeface="Berlin Sans FB" panose="020E0602020502020306" pitchFamily="34" charset="0"/>
                      </a:endParaRPr>
                    </a:p>
                    <a:p>
                      <a:pPr marL="342900" lvl="0" indent="-342900" algn="just">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Observe los cuerpos geométricos y responda: ¿Qué similitudes tienen entre sí?, ¿Conoces su nombre exacto? </a:t>
                      </a:r>
                      <a:endParaRPr lang="es-ES" sz="1600" kern="1400" dirty="0">
                        <a:effectLst/>
                        <a:latin typeface="Berlin Sans FB" panose="020E0602020502020306" pitchFamily="34" charset="0"/>
                      </a:endParaRPr>
                    </a:p>
                    <a:p>
                      <a:pPr marL="342900" lvl="0" indent="-342900" algn="just">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Busque debajo de su silla una tarjeta y responda las preguntas que se le indican, ¿Existe alguna forma para poder saber cuántos cubos hay en cada uno de los prismas?, ¿Cuál?, ¿Cuántos cubos tiene el prisma A?, ¿Cuántos el prisma B? y ¿Cuántos el prisma C?</a:t>
                      </a:r>
                      <a:endParaRPr lang="es-ES" sz="1600" kern="1400" dirty="0">
                        <a:effectLst/>
                        <a:latin typeface="Berlin Sans FB" panose="020E0602020502020306" pitchFamily="34" charset="0"/>
                      </a:endParaRPr>
                    </a:p>
                    <a:p>
                      <a:pPr algn="just">
                        <a:lnSpc>
                          <a:spcPct val="115000"/>
                        </a:lnSpc>
                        <a:spcAft>
                          <a:spcPts val="0"/>
                        </a:spcAft>
                      </a:pPr>
                      <a:r>
                        <a:rPr lang="es-ES" sz="1400" kern="1400" dirty="0">
                          <a:effectLst/>
                          <a:latin typeface="Berlin Sans FB" panose="020E0602020502020306" pitchFamily="34" charset="0"/>
                        </a:rPr>
                        <a:t> </a:t>
                      </a:r>
                      <a:r>
                        <a:rPr lang="es-ES" sz="1400" b="1" kern="1400" dirty="0" smtClean="0">
                          <a:effectLst/>
                          <a:latin typeface="Berlin Sans FB" panose="020E0602020502020306" pitchFamily="34" charset="0"/>
                        </a:rPr>
                        <a:t>Desarrollo</a:t>
                      </a:r>
                      <a:r>
                        <a:rPr lang="es-ES" sz="1400" b="1" kern="1400" dirty="0">
                          <a:effectLst/>
                          <a:latin typeface="Berlin Sans FB" panose="020E0602020502020306" pitchFamily="34" charset="0"/>
                        </a:rPr>
                        <a:t>:</a:t>
                      </a:r>
                      <a:endParaRPr lang="es-ES" sz="1600" b="1" kern="1400" dirty="0">
                        <a:effectLst/>
                        <a:latin typeface="Berlin Sans FB" panose="020E0602020502020306" pitchFamily="34" charset="0"/>
                      </a:endParaRPr>
                    </a:p>
                    <a:p>
                      <a:pPr marL="342900" lvl="0" indent="-342900" algn="just">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Forme equipos de x integrantes y elija un representante.</a:t>
                      </a:r>
                      <a:endParaRPr lang="es-ES" sz="1600" kern="1400" dirty="0">
                        <a:effectLst/>
                        <a:latin typeface="Berlin Sans FB" panose="020E0602020502020306" pitchFamily="34" charset="0"/>
                      </a:endParaRPr>
                    </a:p>
                    <a:p>
                      <a:pPr marL="342900" lvl="0" indent="-342900" algn="just">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Pase, escoja un papel y forme el prisma con la información  que se hace referencia en el mismo.</a:t>
                      </a:r>
                      <a:endParaRPr lang="es-ES" sz="1600" kern="1400" dirty="0">
                        <a:effectLst/>
                        <a:latin typeface="Berlin Sans FB" panose="020E0602020502020306" pitchFamily="34" charset="0"/>
                      </a:endParaRPr>
                    </a:p>
                    <a:p>
                      <a:pPr marL="342900" lvl="0" indent="-342900" algn="just">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Llene el cuadro del pizarrón en equipos.</a:t>
                      </a:r>
                      <a:endParaRPr lang="es-ES" sz="1600" kern="1400" dirty="0">
                        <a:effectLst/>
                        <a:latin typeface="Berlin Sans FB" panose="020E0602020502020306" pitchFamily="34" charset="0"/>
                      </a:endParaRPr>
                    </a:p>
                    <a:p>
                      <a:pPr marL="342900" lvl="0" indent="-342900" algn="just">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Resuelva la hoja de trabajo no. 1.</a:t>
                      </a:r>
                      <a:endParaRPr lang="es-ES" sz="1600" kern="1400" dirty="0">
                        <a:effectLst/>
                        <a:latin typeface="Berlin Sans FB" panose="020E0602020502020306" pitchFamily="34" charset="0"/>
                      </a:endParaRPr>
                    </a:p>
                    <a:p>
                      <a:pPr algn="just">
                        <a:lnSpc>
                          <a:spcPct val="115000"/>
                        </a:lnSpc>
                        <a:spcAft>
                          <a:spcPts val="0"/>
                        </a:spcAft>
                      </a:pPr>
                      <a:r>
                        <a:rPr lang="es-ES" sz="1400" kern="1400" dirty="0">
                          <a:effectLst/>
                          <a:latin typeface="Berlin Sans FB" panose="020E0602020502020306" pitchFamily="34" charset="0"/>
                        </a:rPr>
                        <a:t> </a:t>
                      </a:r>
                      <a:r>
                        <a:rPr lang="es-ES" sz="1400" b="1" kern="1400" dirty="0" smtClean="0">
                          <a:effectLst/>
                          <a:latin typeface="Berlin Sans FB" panose="020E0602020502020306" pitchFamily="34" charset="0"/>
                        </a:rPr>
                        <a:t>Cierre</a:t>
                      </a:r>
                      <a:r>
                        <a:rPr lang="es-ES" sz="1400" b="1" kern="1400" dirty="0">
                          <a:effectLst/>
                          <a:latin typeface="Berlin Sans FB" panose="020E0602020502020306" pitchFamily="34" charset="0"/>
                        </a:rPr>
                        <a:t>:</a:t>
                      </a:r>
                      <a:r>
                        <a:rPr lang="es-ES" sz="1400" kern="1400" dirty="0">
                          <a:effectLst/>
                          <a:latin typeface="Berlin Sans FB" panose="020E0602020502020306" pitchFamily="34" charset="0"/>
                        </a:rPr>
                        <a:t> </a:t>
                      </a:r>
                      <a:endParaRPr lang="es-ES" sz="1600" kern="1400" dirty="0">
                        <a:effectLst/>
                        <a:latin typeface="Berlin Sans FB" panose="020E0602020502020306" pitchFamily="34" charset="0"/>
                      </a:endParaRPr>
                    </a:p>
                    <a:p>
                      <a:pPr marL="342900" lvl="0" indent="-342900" algn="just">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Proponga una fórmula que les permita calcular el volumen de un prisma rectangular y escríbanla en el pizarrón.</a:t>
                      </a:r>
                      <a:endParaRPr lang="es-ES" sz="1600" kern="1400" dirty="0">
                        <a:effectLst/>
                        <a:latin typeface="Berlin Sans FB" panose="020E0602020502020306" pitchFamily="34" charset="0"/>
                      </a:endParaRPr>
                    </a:p>
                    <a:p>
                      <a:pPr marL="342900" lvl="0" indent="-342900" algn="just">
                        <a:lnSpc>
                          <a:spcPct val="115000"/>
                        </a:lnSpc>
                        <a:spcAft>
                          <a:spcPts val="0"/>
                        </a:spcAft>
                        <a:buFont typeface="Symbol" panose="05050102010706020507" pitchFamily="18" charset="2"/>
                        <a:buChar char=""/>
                      </a:pPr>
                      <a:r>
                        <a:rPr lang="es-ES" sz="1400" kern="1400" dirty="0">
                          <a:effectLst/>
                          <a:latin typeface="Berlin Sans FB" panose="020E0602020502020306" pitchFamily="34" charset="0"/>
                        </a:rPr>
                        <a:t>Comente la aplicación del volumen.</a:t>
                      </a:r>
                      <a:endParaRPr lang="es-ES" sz="1600" b="1" kern="1400" dirty="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57306" marR="57306" marT="0" marB="0"/>
                </a:tc>
              </a:tr>
              <a:tr h="542480">
                <a:tc>
                  <a:txBody>
                    <a:bodyPr/>
                    <a:lstStyle/>
                    <a:p>
                      <a:pPr algn="r">
                        <a:lnSpc>
                          <a:spcPct val="115000"/>
                        </a:lnSpc>
                        <a:spcAft>
                          <a:spcPts val="0"/>
                        </a:spcAft>
                      </a:pPr>
                      <a:r>
                        <a:rPr lang="es-ES" sz="1400" dirty="0">
                          <a:effectLst/>
                          <a:latin typeface="Berlin Sans FB" panose="020E0602020502020306" pitchFamily="34" charset="0"/>
                        </a:rPr>
                        <a:t> </a:t>
                      </a:r>
                      <a:endParaRPr lang="es-ES" sz="1800" dirty="0">
                        <a:effectLst/>
                        <a:latin typeface="Berlin Sans FB" panose="020E0602020502020306" pitchFamily="34" charset="0"/>
                      </a:endParaRPr>
                    </a:p>
                    <a:p>
                      <a:pPr algn="r">
                        <a:lnSpc>
                          <a:spcPct val="115000"/>
                        </a:lnSpc>
                        <a:spcAft>
                          <a:spcPts val="0"/>
                        </a:spcAft>
                      </a:pPr>
                      <a:r>
                        <a:rPr lang="es-ES" sz="1400" b="1" dirty="0">
                          <a:effectLst/>
                          <a:latin typeface="Berlin Sans FB" panose="020E0602020502020306" pitchFamily="34" charset="0"/>
                        </a:rPr>
                        <a:t>SUBTEMA O CONTENIDO</a:t>
                      </a:r>
                      <a:endParaRPr lang="es-ES" sz="1800" b="1" dirty="0">
                        <a:effectLst/>
                        <a:latin typeface="Berlin Sans FB" panose="020E0602020502020306" pitchFamily="34" charset="0"/>
                      </a:endParaRPr>
                    </a:p>
                    <a:p>
                      <a:pPr algn="r">
                        <a:lnSpc>
                          <a:spcPct val="115000"/>
                        </a:lnSpc>
                        <a:spcAft>
                          <a:spcPts val="0"/>
                        </a:spcAft>
                      </a:pPr>
                      <a:r>
                        <a:rPr lang="es-ES" sz="1400" dirty="0">
                          <a:effectLst/>
                          <a:latin typeface="Berlin Sans FB" panose="020E0602020502020306" pitchFamily="34" charset="0"/>
                        </a:rPr>
                        <a:t> </a:t>
                      </a:r>
                      <a:endParaRPr lang="es-ES" sz="1800" dirty="0">
                        <a:effectLst/>
                        <a:latin typeface="Berlin Sans FB" panose="020E0602020502020306" pitchFamily="34" charset="0"/>
                        <a:ea typeface="Times New Roman" panose="02020603050405020304" pitchFamily="18" charset="0"/>
                      </a:endParaRPr>
                    </a:p>
                  </a:txBody>
                  <a:tcPr marL="57306" marR="57306" marT="0" marB="0"/>
                </a:tc>
                <a:tc vMerge="1">
                  <a:txBody>
                    <a:bodyPr/>
                    <a:lstStyle/>
                    <a:p>
                      <a:endParaRPr lang="es-ES"/>
                    </a:p>
                  </a:txBody>
                  <a:tcPr/>
                </a:tc>
                <a:tc vMerge="1">
                  <a:txBody>
                    <a:bodyPr/>
                    <a:lstStyle/>
                    <a:p>
                      <a:endParaRPr lang="es-ES"/>
                    </a:p>
                  </a:txBody>
                  <a:tcPr/>
                </a:tc>
              </a:tr>
              <a:tr h="350683">
                <a:tc>
                  <a:txBody>
                    <a:bodyPr/>
                    <a:lstStyle/>
                    <a:p>
                      <a:pPr algn="r">
                        <a:lnSpc>
                          <a:spcPct val="115000"/>
                        </a:lnSpc>
                        <a:spcAft>
                          <a:spcPts val="0"/>
                        </a:spcAft>
                      </a:pPr>
                      <a:r>
                        <a:rPr lang="es-ES" sz="1400" dirty="0" smtClean="0">
                          <a:effectLst/>
                          <a:latin typeface="Berlin Sans FB" panose="020E0602020502020306" pitchFamily="34" charset="0"/>
                        </a:rPr>
                        <a:t>Estimación </a:t>
                      </a:r>
                      <a:r>
                        <a:rPr lang="es-ES" sz="1400" dirty="0">
                          <a:effectLst/>
                          <a:latin typeface="Berlin Sans FB" panose="020E0602020502020306" pitchFamily="34" charset="0"/>
                        </a:rPr>
                        <a:t>y cálculo.</a:t>
                      </a:r>
                      <a:endParaRPr lang="es-ES" sz="1800" dirty="0">
                        <a:effectLst/>
                        <a:latin typeface="Berlin Sans FB" panose="020E0602020502020306" pitchFamily="34" charset="0"/>
                        <a:ea typeface="Times New Roman" panose="02020603050405020304" pitchFamily="18" charset="0"/>
                      </a:endParaRPr>
                    </a:p>
                  </a:txBody>
                  <a:tcPr marL="57306" marR="57306" marT="0" marB="0"/>
                </a:tc>
                <a:tc vMerge="1">
                  <a:txBody>
                    <a:bodyPr/>
                    <a:lstStyle/>
                    <a:p>
                      <a:endParaRPr lang="es-ES"/>
                    </a:p>
                  </a:txBody>
                  <a:tcPr/>
                </a:tc>
                <a:tc vMerge="1">
                  <a:txBody>
                    <a:bodyPr/>
                    <a:lstStyle/>
                    <a:p>
                      <a:endParaRPr lang="es-ES"/>
                    </a:p>
                  </a:txBody>
                  <a:tcPr/>
                </a:tc>
              </a:tr>
              <a:tr h="441000">
                <a:tc>
                  <a:txBody>
                    <a:bodyPr/>
                    <a:lstStyle/>
                    <a:p>
                      <a:pPr algn="ctr">
                        <a:lnSpc>
                          <a:spcPct val="115000"/>
                        </a:lnSpc>
                        <a:spcAft>
                          <a:spcPts val="0"/>
                        </a:spcAft>
                      </a:pPr>
                      <a:r>
                        <a:rPr lang="es-ES" sz="1400" b="1" dirty="0">
                          <a:effectLst/>
                          <a:latin typeface="Berlin Sans FB" panose="020E0602020502020306" pitchFamily="34" charset="0"/>
                        </a:rPr>
                        <a:t>APRENDIZAJES</a:t>
                      </a:r>
                      <a:endParaRPr lang="es-ES" sz="1800" b="1" dirty="0">
                        <a:effectLst/>
                        <a:latin typeface="Berlin Sans FB" panose="020E0602020502020306" pitchFamily="34" charset="0"/>
                      </a:endParaRPr>
                    </a:p>
                    <a:p>
                      <a:pPr algn="ctr">
                        <a:lnSpc>
                          <a:spcPct val="115000"/>
                        </a:lnSpc>
                        <a:spcAft>
                          <a:spcPts val="0"/>
                        </a:spcAft>
                      </a:pPr>
                      <a:r>
                        <a:rPr lang="es-ES" sz="1400" b="1" dirty="0">
                          <a:effectLst/>
                          <a:latin typeface="Berlin Sans FB" panose="020E0602020502020306" pitchFamily="34" charset="0"/>
                        </a:rPr>
                        <a:t>ESPERADOS</a:t>
                      </a:r>
                      <a:endParaRPr lang="es-ES" sz="1800" b="1" dirty="0">
                        <a:effectLst/>
                        <a:latin typeface="Berlin Sans FB" panose="020E0602020502020306" pitchFamily="34" charset="0"/>
                        <a:ea typeface="Times New Roman" panose="02020603050405020304" pitchFamily="18" charset="0"/>
                      </a:endParaRPr>
                    </a:p>
                  </a:txBody>
                  <a:tcPr marL="57306" marR="57306" marT="0" marB="0"/>
                </a:tc>
                <a:tc vMerge="1">
                  <a:txBody>
                    <a:bodyPr/>
                    <a:lstStyle/>
                    <a:p>
                      <a:endParaRPr lang="es-ES"/>
                    </a:p>
                  </a:txBody>
                  <a:tcPr/>
                </a:tc>
                <a:tc vMerge="1">
                  <a:txBody>
                    <a:bodyPr/>
                    <a:lstStyle/>
                    <a:p>
                      <a:endParaRPr lang="es-ES"/>
                    </a:p>
                  </a:txBody>
                  <a:tcPr/>
                </a:tc>
              </a:tr>
              <a:tr h="881999">
                <a:tc>
                  <a:txBody>
                    <a:bodyPr/>
                    <a:lstStyle/>
                    <a:p>
                      <a:pPr algn="l">
                        <a:lnSpc>
                          <a:spcPct val="115000"/>
                        </a:lnSpc>
                        <a:spcAft>
                          <a:spcPts val="0"/>
                        </a:spcAft>
                      </a:pPr>
                      <a:r>
                        <a:rPr lang="es-ES" sz="1400" dirty="0" smtClean="0">
                          <a:effectLst/>
                          <a:latin typeface="Berlin Sans FB" panose="020E0602020502020306" pitchFamily="34" charset="0"/>
                        </a:rPr>
                        <a:t>Construye </a:t>
                      </a:r>
                      <a:r>
                        <a:rPr lang="es-ES" sz="1400" dirty="0">
                          <a:effectLst/>
                          <a:latin typeface="Berlin Sans FB" panose="020E0602020502020306" pitchFamily="34" charset="0"/>
                        </a:rPr>
                        <a:t>y calcula la superficie lateral y total de prismas.</a:t>
                      </a:r>
                      <a:endParaRPr lang="es-ES" sz="1800" dirty="0">
                        <a:effectLst/>
                        <a:latin typeface="Berlin Sans FB" panose="020E0602020502020306" pitchFamily="34" charset="0"/>
                        <a:ea typeface="Times New Roman" panose="02020603050405020304" pitchFamily="18" charset="0"/>
                      </a:endParaRPr>
                    </a:p>
                  </a:txBody>
                  <a:tcPr marL="57306" marR="57306" marT="0" marB="0"/>
                </a:tc>
                <a:tc vMerge="1">
                  <a:txBody>
                    <a:bodyPr/>
                    <a:lstStyle/>
                    <a:p>
                      <a:endParaRPr lang="es-ES"/>
                    </a:p>
                  </a:txBody>
                  <a:tcPr/>
                </a:tc>
                <a:tc vMerge="1">
                  <a:txBody>
                    <a:bodyPr/>
                    <a:lstStyle/>
                    <a:p>
                      <a:endParaRPr lang="es-ES"/>
                    </a:p>
                  </a:txBody>
                  <a:tcPr/>
                </a:tc>
              </a:tr>
            </a:tbl>
          </a:graphicData>
        </a:graphic>
      </p:graphicFrame>
    </p:spTree>
    <p:extLst>
      <p:ext uri="{BB962C8B-B14F-4D97-AF65-F5344CB8AC3E}">
        <p14:creationId xmlns:p14="http://schemas.microsoft.com/office/powerpoint/2010/main" val="891500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1259" t="13802" r="27745" b="35938"/>
          <a:stretch/>
        </p:blipFill>
        <p:spPr>
          <a:xfrm>
            <a:off x="0" y="0"/>
            <a:ext cx="9175587" cy="6858000"/>
          </a:xfrm>
          <a:prstGeom prst="rect">
            <a:avLst/>
          </a:prstGeom>
        </p:spPr>
      </p:pic>
    </p:spTree>
    <p:extLst>
      <p:ext uri="{BB962C8B-B14F-4D97-AF65-F5344CB8AC3E}">
        <p14:creationId xmlns:p14="http://schemas.microsoft.com/office/powerpoint/2010/main" val="247429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229</TotalTime>
  <Words>265</Words>
  <Application>Microsoft Office PowerPoint</Application>
  <PresentationFormat>Presentación en pantalla (4:3)</PresentationFormat>
  <Paragraphs>77</Paragraphs>
  <Slides>17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17</vt:i4>
      </vt:variant>
    </vt:vector>
  </HeadingPairs>
  <TitlesOfParts>
    <vt:vector size="27" baseType="lpstr">
      <vt:lpstr>BatangChe</vt:lpstr>
      <vt:lpstr>Arial</vt:lpstr>
      <vt:lpstr>Berlin Sans FB</vt:lpstr>
      <vt:lpstr>Berlin Sans FB Demi</vt:lpstr>
      <vt:lpstr>Forte</vt:lpstr>
      <vt:lpstr>Symbol</vt:lpstr>
      <vt:lpstr>Times New Roman</vt:lpstr>
      <vt:lpstr>Trebuchet MS</vt:lpstr>
      <vt:lpstr>Wingdings 3</vt:lpstr>
      <vt:lpstr>Faceta</vt:lpstr>
      <vt:lpstr>Volumen</vt:lpstr>
      <vt:lpstr>Presentación de PowerPoint</vt:lpstr>
      <vt:lpstr>Definición</vt:lpstr>
      <vt:lpstr>Presentación de PowerPoint</vt:lpstr>
      <vt:lpstr>Presentación de PowerPoint</vt:lpstr>
      <vt:lpstr>Presentación de PowerPoint</vt:lpstr>
      <vt:lpstr>Prismas cuadrangulares y rectangulares</vt:lpstr>
      <vt:lpstr>Presentación de PowerPoint</vt:lpstr>
      <vt:lpstr>Presentación de PowerPoint</vt:lpstr>
      <vt:lpstr>Hoja de trabajo</vt:lpstr>
      <vt:lpstr>Presentación de PowerPoint</vt:lpstr>
      <vt:lpstr>Presentación de PowerPoint</vt:lpstr>
      <vt:lpstr>Prismas triangulares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Clara Patricia Rendon Herrera</dc:creator>
  <cp:lastModifiedBy>Clara Patricia Rendon Herrera</cp:lastModifiedBy>
  <cp:revision>16</cp:revision>
  <dcterms:created xsi:type="dcterms:W3CDTF">2014-01-15T12:28:56Z</dcterms:created>
  <dcterms:modified xsi:type="dcterms:W3CDTF">2014-01-15T16:18:18Z</dcterms:modified>
</cp:coreProperties>
</file>